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78" r:id="rId8"/>
    <p:sldId id="279" r:id="rId9"/>
    <p:sldId id="261" r:id="rId10"/>
    <p:sldId id="281" r:id="rId11"/>
    <p:sldId id="262" r:id="rId12"/>
    <p:sldId id="266" r:id="rId13"/>
    <p:sldId id="263" r:id="rId14"/>
    <p:sldId id="280" r:id="rId15"/>
    <p:sldId id="274" r:id="rId16"/>
    <p:sldId id="271" r:id="rId17"/>
    <p:sldId id="275" r:id="rId18"/>
    <p:sldId id="282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061" autoAdjust="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8/21/2024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8/21/2024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74" y="142426"/>
            <a:ext cx="4989628" cy="1929505"/>
          </a:xfrm>
        </p:spPr>
        <p:txBody>
          <a:bodyPr anchor="t"/>
          <a:lstStyle/>
          <a:p>
            <a:r>
              <a:rPr lang="en-US" dirty="0"/>
              <a:t>Differences Between Relational and Non-Relational Databases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074" y="4786069"/>
            <a:ext cx="3475393" cy="124219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25000"/>
                    <a:lumOff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</a:t>
            </a:r>
          </a:p>
          <a:p>
            <a:pPr algn="ctr"/>
            <a:r>
              <a:rPr lang="en-US" sz="3200" dirty="0">
                <a:solidFill>
                  <a:schemeClr val="accent1">
                    <a:lumMod val="25000"/>
                    <a:lumOff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Alli M. J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61" y="205488"/>
            <a:ext cx="9914379" cy="1288032"/>
          </a:xfrm>
        </p:spPr>
        <p:txBody>
          <a:bodyPr/>
          <a:lstStyle/>
          <a:p>
            <a:r>
              <a:rPr lang="en-US" sz="32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Characteristics of Non-Relational Databases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511" y="3417877"/>
            <a:ext cx="2806280" cy="365125"/>
          </a:xfrm>
        </p:spPr>
        <p:txBody>
          <a:bodyPr/>
          <a:lstStyle/>
          <a:p>
            <a:r>
              <a:rPr lang="en-ZA" dirty="0"/>
              <a:t>​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61" y="1672967"/>
            <a:ext cx="6227770" cy="4979545"/>
          </a:xfrm>
        </p:spPr>
        <p:txBody>
          <a:bodyPr/>
          <a:lstStyle/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accent5"/>
                </a:solidFill>
              </a:rPr>
              <a:t>Schema Flexibility:</a:t>
            </a:r>
            <a:r>
              <a:rPr lang="en-US" sz="2600" dirty="0"/>
              <a:t> Does not require a predefined schema, allowing for easy changes.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accent5"/>
                </a:solidFill>
              </a:rPr>
              <a:t>Eventual Consistency:</a:t>
            </a:r>
            <a:r>
              <a:rPr lang="en-US" sz="2600" dirty="0"/>
              <a:t> Prioritizes availability and partition tolerance over immediate consistency.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accent5"/>
                </a:solidFill>
              </a:rPr>
              <a:t>Scalability:</a:t>
            </a:r>
            <a:r>
              <a:rPr lang="en-US" sz="2600" dirty="0"/>
              <a:t> Easily scales horizontally by adding more servers.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pPr algn="r"/>
            <a:r>
              <a:rPr lang="en-US" dirty="0"/>
              <a:t>Aug 21, 2024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153B30-5F37-8AAF-160C-B4B0BDDD1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78745"/>
            <a:ext cx="564126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A9EC-578D-3A74-CC0B-1EBCD0A8B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940" y="641089"/>
            <a:ext cx="7818121" cy="749721"/>
          </a:xfrm>
        </p:spPr>
        <p:txBody>
          <a:bodyPr/>
          <a:lstStyle/>
          <a:p>
            <a:r>
              <a:rPr lang="en-US" dirty="0"/>
              <a:t>Advantages of Non-Relational Databases</a:t>
            </a:r>
            <a:endParaRPr lang="en-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FBDC1-69AA-99F9-B722-32069F673A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5606" y="1554481"/>
            <a:ext cx="5488913" cy="5026836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/>
                </a:solidFill>
              </a:rPr>
              <a:t>Scalability:</a:t>
            </a:r>
            <a:r>
              <a:rPr lang="en-US" sz="2400" dirty="0"/>
              <a:t> Can handle large volumes of data and traffic by distributing across many servers.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/>
                </a:solidFill>
              </a:rPr>
              <a:t>Performance with Large Datasets:</a:t>
            </a:r>
            <a:r>
              <a:rPr lang="en-US" sz="2400" dirty="0"/>
              <a:t> Optimized for high-performance reads and writes.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/>
                </a:solidFill>
              </a:rPr>
              <a:t>Flexible Data Models:</a:t>
            </a:r>
            <a:r>
              <a:rPr lang="en-US" sz="2400" dirty="0"/>
              <a:t> Supports various data types and structures, making it suitable for diverse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2F8D5-FFFB-41F6-54DC-7FEC5A9F8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87B23-71C9-0BE6-D129-A00935B2F4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>
              <a:defRPr/>
            </a:pPr>
            <a:r>
              <a:rPr lang="en-US" cap="all" dirty="0"/>
              <a:t>Aug 21, 2024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7111CD-8A31-0A8A-FE17-4B184390E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718" y="1129962"/>
            <a:ext cx="5561544" cy="522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4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104" y="630537"/>
            <a:ext cx="10437870" cy="751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When to Use Relational vs. Non-Relational Databases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7710" y="1639835"/>
            <a:ext cx="7183120" cy="45876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/>
                </a:solidFill>
              </a:rPr>
              <a:t>Relational:</a:t>
            </a:r>
            <a:r>
              <a:rPr lang="en-US" sz="2400" dirty="0"/>
              <a:t> Best for applications requiring structured data, complex queries, and strong consistency (e.g., financial applications).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/>
                </a:solidFill>
              </a:rPr>
              <a:t>Non-Relational:</a:t>
            </a:r>
            <a:r>
              <a:rPr lang="en-US" sz="2400" dirty="0"/>
              <a:t> Suitable for applications with large-scale, unstructured data and high scalability requirements (e.g., big data, social networks).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58C1F07E-94CC-45BF-8EE6-8CD7BD89C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06">
            <a:extLst>
              <a:ext uri="{FF2B5EF4-FFF2-40B4-BE49-F238E27FC236}">
                <a16:creationId xmlns:a16="http://schemas.microsoft.com/office/drawing/2014/main" id="{D1E3E659-4B39-4B3B-857D-E87DD151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271" y="142187"/>
            <a:ext cx="6061172" cy="655487"/>
          </a:xfrm>
        </p:spPr>
        <p:txBody>
          <a:bodyPr anchor="t"/>
          <a:lstStyle/>
          <a:p>
            <a:pPr algn="l"/>
            <a:r>
              <a:rPr lang="en-US" dirty="0">
                <a:solidFill>
                  <a:schemeClr val="accent6"/>
                </a:solidFill>
              </a:rPr>
              <a:t>Real-World Examples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F60D8165-C962-496B-BA18-BAE6A08C60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590379" y="4320612"/>
            <a:ext cx="2330281" cy="389621"/>
          </a:xfrm>
        </p:spPr>
        <p:txBody>
          <a:bodyPr/>
          <a:lstStyle/>
          <a:p>
            <a:r>
              <a:rPr lang="en-US" dirty="0"/>
              <a:t>Amazon web service</a:t>
            </a:r>
            <a:r>
              <a:rPr lang="en-US" sz="1100" dirty="0"/>
              <a:t>​​</a:t>
            </a:r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9FC8C05B-946D-4915-A1D1-59E3957C1F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612" y="4669024"/>
            <a:ext cx="11719559" cy="2188976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Arial Rounded MT Bold" panose="020F0704030504030204" pitchFamily="34" charset="0"/>
              </a:rPr>
              <a:t>AWS offers a variety of database services, including Amazon RDS (Relational Database Service) for relational databases like MySQL, PostgreSQL, and Oracle. 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Arial Rounded MT Bold" panose="020F07040305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Arial Rounded MT Bold" panose="020F0704030504030204" pitchFamily="34" charset="0"/>
              </a:rPr>
              <a:t>IBM Db2 is a family of data management products, including a relational database with AI-driven capabilities for managing structured and unstructured data. It's often used in large-scale enterprise environments, especially in industries like finance and healthcare.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Arial Rounded MT Bold" panose="020F07040305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Arial Rounded MT Bold" panose="020F0704030504030204" pitchFamily="34" charset="0"/>
              </a:rPr>
              <a:t>Azure supports both relational and non-relational databases.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3099AF50-4A59-41FD-9F70-EB228C3763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98932" y="4435582"/>
            <a:ext cx="2085792" cy="365125"/>
          </a:xfrm>
        </p:spPr>
        <p:txBody>
          <a:bodyPr/>
          <a:lstStyle/>
          <a:p>
            <a:r>
              <a:rPr lang="en-US" dirty="0"/>
              <a:t>FACEBOOK</a:t>
            </a:r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E9D7AEAC-9AC3-490C-B4A9-DD26ED4EE6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00136" y="4435751"/>
            <a:ext cx="2085792" cy="274650"/>
          </a:xfrm>
        </p:spPr>
        <p:txBody>
          <a:bodyPr/>
          <a:lstStyle/>
          <a:p>
            <a:r>
              <a:rPr lang="en-US" dirty="0"/>
              <a:t>IBM Db2​​</a:t>
            </a:r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22B9989D-C7D5-4AA7-87A8-CE5C4973C83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5950" y="4435583"/>
            <a:ext cx="2085792" cy="274650"/>
          </a:xfrm>
        </p:spPr>
        <p:txBody>
          <a:bodyPr/>
          <a:lstStyle/>
          <a:p>
            <a:r>
              <a:rPr lang="en-US" dirty="0"/>
              <a:t>oracle ​​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2BC79-E7F2-4BBF-A74F-3E0AF7A7A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429316F7-2E35-4591-ACA4-63F1C46AF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AUG 21, 2024</a:t>
            </a:r>
          </a:p>
        </p:txBody>
      </p:sp>
      <p:grpSp>
        <p:nvGrpSpPr>
          <p:cNvPr id="39" name="Picture Placeholder 36">
            <a:extLst>
              <a:ext uri="{FF2B5EF4-FFF2-40B4-BE49-F238E27FC236}">
                <a16:creationId xmlns:a16="http://schemas.microsoft.com/office/drawing/2014/main" id="{D339F18E-80EE-FAA3-FF05-6362DBEDBBA4}"/>
              </a:ext>
            </a:extLst>
          </p:cNvPr>
          <p:cNvGrpSpPr/>
          <p:nvPr/>
        </p:nvGrpSpPr>
        <p:grpSpPr>
          <a:xfrm>
            <a:off x="7386668" y="2742338"/>
            <a:ext cx="3113692" cy="1191311"/>
            <a:chOff x="7291629" y="2599420"/>
            <a:chExt cx="11843576" cy="1519813"/>
          </a:xfrm>
          <a:solidFill>
            <a:srgbClr val="1F70C1"/>
          </a:solidFill>
        </p:grpSpPr>
        <p:grpSp>
          <p:nvGrpSpPr>
            <p:cNvPr id="40" name="Picture Placeholder 36">
              <a:extLst>
                <a:ext uri="{FF2B5EF4-FFF2-40B4-BE49-F238E27FC236}">
                  <a16:creationId xmlns:a16="http://schemas.microsoft.com/office/drawing/2014/main" id="{2DB35576-5CF5-F963-5F7D-78AE20757ED4}"/>
                </a:ext>
              </a:extLst>
            </p:cNvPr>
            <p:cNvGrpSpPr/>
            <p:nvPr/>
          </p:nvGrpSpPr>
          <p:grpSpPr>
            <a:xfrm>
              <a:off x="7291629" y="2599420"/>
              <a:ext cx="2302780" cy="1519438"/>
              <a:chOff x="7291629" y="2599420"/>
              <a:chExt cx="2302780" cy="1519438"/>
            </a:xfrm>
            <a:solidFill>
              <a:srgbClr val="1F70C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BD0A794-424F-4CC3-2B12-B147F4E7C747}"/>
                  </a:ext>
                </a:extLst>
              </p:cNvPr>
              <p:cNvSpPr/>
              <p:nvPr/>
            </p:nvSpPr>
            <p:spPr>
              <a:xfrm>
                <a:off x="7291629" y="4013408"/>
                <a:ext cx="923415" cy="105449"/>
              </a:xfrm>
              <a:custGeom>
                <a:avLst/>
                <a:gdLst>
                  <a:gd name="connsiteX0" fmla="*/ 0 w 923415"/>
                  <a:gd name="connsiteY0" fmla="*/ 0 h 105449"/>
                  <a:gd name="connsiteX1" fmla="*/ 923416 w 923415"/>
                  <a:gd name="connsiteY1" fmla="*/ 0 h 105449"/>
                  <a:gd name="connsiteX2" fmla="*/ 923416 w 923415"/>
                  <a:gd name="connsiteY2" fmla="*/ 105449 h 105449"/>
                  <a:gd name="connsiteX3" fmla="*/ 0 w 923415"/>
                  <a:gd name="connsiteY3" fmla="*/ 105449 h 1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3415" h="105449">
                    <a:moveTo>
                      <a:pt x="0" y="0"/>
                    </a:moveTo>
                    <a:lnTo>
                      <a:pt x="923416" y="0"/>
                    </a:lnTo>
                    <a:lnTo>
                      <a:pt x="923416" y="105449"/>
                    </a:lnTo>
                    <a:lnTo>
                      <a:pt x="0" y="105449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2026AE3-BF38-8FE8-B746-E24906A47A94}"/>
                  </a:ext>
                </a:extLst>
              </p:cNvPr>
              <p:cNvSpPr/>
              <p:nvPr/>
            </p:nvSpPr>
            <p:spPr>
              <a:xfrm>
                <a:off x="7291629" y="3811144"/>
                <a:ext cx="923415" cy="105820"/>
              </a:xfrm>
              <a:custGeom>
                <a:avLst/>
                <a:gdLst>
                  <a:gd name="connsiteX0" fmla="*/ 0 w 923415"/>
                  <a:gd name="connsiteY0" fmla="*/ 0 h 105820"/>
                  <a:gd name="connsiteX1" fmla="*/ 923416 w 923415"/>
                  <a:gd name="connsiteY1" fmla="*/ 0 h 105820"/>
                  <a:gd name="connsiteX2" fmla="*/ 923416 w 923415"/>
                  <a:gd name="connsiteY2" fmla="*/ 105821 h 105820"/>
                  <a:gd name="connsiteX3" fmla="*/ 0 w 923415"/>
                  <a:gd name="connsiteY3" fmla="*/ 105821 h 10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3415" h="105820">
                    <a:moveTo>
                      <a:pt x="0" y="0"/>
                    </a:moveTo>
                    <a:lnTo>
                      <a:pt x="923416" y="0"/>
                    </a:lnTo>
                    <a:lnTo>
                      <a:pt x="923416" y="105821"/>
                    </a:lnTo>
                    <a:lnTo>
                      <a:pt x="0" y="105821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96648F8-48E8-0F1B-8445-2EF01957D967}"/>
                  </a:ext>
                </a:extLst>
              </p:cNvPr>
              <p:cNvSpPr/>
              <p:nvPr/>
            </p:nvSpPr>
            <p:spPr>
              <a:xfrm>
                <a:off x="7555061" y="3609250"/>
                <a:ext cx="396084" cy="105824"/>
              </a:xfrm>
              <a:custGeom>
                <a:avLst/>
                <a:gdLst>
                  <a:gd name="connsiteX0" fmla="*/ 0 w 396084"/>
                  <a:gd name="connsiteY0" fmla="*/ 0 h 105824"/>
                  <a:gd name="connsiteX1" fmla="*/ 396085 w 396084"/>
                  <a:gd name="connsiteY1" fmla="*/ 0 h 105824"/>
                  <a:gd name="connsiteX2" fmla="*/ 396085 w 396084"/>
                  <a:gd name="connsiteY2" fmla="*/ 105825 h 105824"/>
                  <a:gd name="connsiteX3" fmla="*/ 0 w 396084"/>
                  <a:gd name="connsiteY3" fmla="*/ 105825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6084" h="105824">
                    <a:moveTo>
                      <a:pt x="0" y="0"/>
                    </a:moveTo>
                    <a:lnTo>
                      <a:pt x="396085" y="0"/>
                    </a:lnTo>
                    <a:lnTo>
                      <a:pt x="396085" y="105825"/>
                    </a:lnTo>
                    <a:lnTo>
                      <a:pt x="0" y="105825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781E335-BEB8-9133-BAFD-498624A330BF}"/>
                  </a:ext>
                </a:extLst>
              </p:cNvPr>
              <p:cNvSpPr/>
              <p:nvPr/>
            </p:nvSpPr>
            <p:spPr>
              <a:xfrm>
                <a:off x="7555061" y="3407361"/>
                <a:ext cx="396084" cy="105824"/>
              </a:xfrm>
              <a:custGeom>
                <a:avLst/>
                <a:gdLst>
                  <a:gd name="connsiteX0" fmla="*/ 0 w 396084"/>
                  <a:gd name="connsiteY0" fmla="*/ 0 h 105824"/>
                  <a:gd name="connsiteX1" fmla="*/ 396085 w 396084"/>
                  <a:gd name="connsiteY1" fmla="*/ 0 h 105824"/>
                  <a:gd name="connsiteX2" fmla="*/ 396085 w 396084"/>
                  <a:gd name="connsiteY2" fmla="*/ 105825 h 105824"/>
                  <a:gd name="connsiteX3" fmla="*/ 0 w 396084"/>
                  <a:gd name="connsiteY3" fmla="*/ 105825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6084" h="105824">
                    <a:moveTo>
                      <a:pt x="0" y="0"/>
                    </a:moveTo>
                    <a:lnTo>
                      <a:pt x="396085" y="0"/>
                    </a:lnTo>
                    <a:lnTo>
                      <a:pt x="396085" y="105825"/>
                    </a:lnTo>
                    <a:lnTo>
                      <a:pt x="0" y="105825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0019CC2-E0A8-BB7C-CBCE-90574EA1F213}"/>
                  </a:ext>
                </a:extLst>
              </p:cNvPr>
              <p:cNvSpPr/>
              <p:nvPr/>
            </p:nvSpPr>
            <p:spPr>
              <a:xfrm>
                <a:off x="7555061" y="3205467"/>
                <a:ext cx="396084" cy="105824"/>
              </a:xfrm>
              <a:custGeom>
                <a:avLst/>
                <a:gdLst>
                  <a:gd name="connsiteX0" fmla="*/ 0 w 396084"/>
                  <a:gd name="connsiteY0" fmla="*/ 0 h 105824"/>
                  <a:gd name="connsiteX1" fmla="*/ 396085 w 396084"/>
                  <a:gd name="connsiteY1" fmla="*/ 0 h 105824"/>
                  <a:gd name="connsiteX2" fmla="*/ 396085 w 396084"/>
                  <a:gd name="connsiteY2" fmla="*/ 105825 h 105824"/>
                  <a:gd name="connsiteX3" fmla="*/ 0 w 396084"/>
                  <a:gd name="connsiteY3" fmla="*/ 105825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6084" h="105824">
                    <a:moveTo>
                      <a:pt x="0" y="0"/>
                    </a:moveTo>
                    <a:lnTo>
                      <a:pt x="396085" y="0"/>
                    </a:lnTo>
                    <a:lnTo>
                      <a:pt x="396085" y="105825"/>
                    </a:lnTo>
                    <a:lnTo>
                      <a:pt x="0" y="105825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E4D06F2-9495-95E1-BC6F-3248DDB5C898}"/>
                  </a:ext>
                </a:extLst>
              </p:cNvPr>
              <p:cNvSpPr/>
              <p:nvPr/>
            </p:nvSpPr>
            <p:spPr>
              <a:xfrm>
                <a:off x="7555061" y="3003203"/>
                <a:ext cx="396084" cy="105824"/>
              </a:xfrm>
              <a:custGeom>
                <a:avLst/>
                <a:gdLst>
                  <a:gd name="connsiteX0" fmla="*/ 0 w 396084"/>
                  <a:gd name="connsiteY0" fmla="*/ 0 h 105824"/>
                  <a:gd name="connsiteX1" fmla="*/ 396085 w 396084"/>
                  <a:gd name="connsiteY1" fmla="*/ 0 h 105824"/>
                  <a:gd name="connsiteX2" fmla="*/ 396085 w 396084"/>
                  <a:gd name="connsiteY2" fmla="*/ 105825 h 105824"/>
                  <a:gd name="connsiteX3" fmla="*/ 0 w 396084"/>
                  <a:gd name="connsiteY3" fmla="*/ 105825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6084" h="105824">
                    <a:moveTo>
                      <a:pt x="0" y="0"/>
                    </a:moveTo>
                    <a:lnTo>
                      <a:pt x="396085" y="0"/>
                    </a:lnTo>
                    <a:lnTo>
                      <a:pt x="396085" y="105825"/>
                    </a:lnTo>
                    <a:lnTo>
                      <a:pt x="0" y="105825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18B98E1-3596-58AE-7548-DE58ABA3D7F2}"/>
                  </a:ext>
                </a:extLst>
              </p:cNvPr>
              <p:cNvSpPr/>
              <p:nvPr/>
            </p:nvSpPr>
            <p:spPr>
              <a:xfrm>
                <a:off x="7291629" y="2801309"/>
                <a:ext cx="923415" cy="105824"/>
              </a:xfrm>
              <a:custGeom>
                <a:avLst/>
                <a:gdLst>
                  <a:gd name="connsiteX0" fmla="*/ 0 w 923415"/>
                  <a:gd name="connsiteY0" fmla="*/ 0 h 105824"/>
                  <a:gd name="connsiteX1" fmla="*/ 923416 w 923415"/>
                  <a:gd name="connsiteY1" fmla="*/ 0 h 105824"/>
                  <a:gd name="connsiteX2" fmla="*/ 923416 w 923415"/>
                  <a:gd name="connsiteY2" fmla="*/ 105825 h 105824"/>
                  <a:gd name="connsiteX3" fmla="*/ 0 w 923415"/>
                  <a:gd name="connsiteY3" fmla="*/ 105825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3415" h="105824">
                    <a:moveTo>
                      <a:pt x="0" y="0"/>
                    </a:moveTo>
                    <a:lnTo>
                      <a:pt x="923416" y="0"/>
                    </a:lnTo>
                    <a:lnTo>
                      <a:pt x="923416" y="105825"/>
                    </a:lnTo>
                    <a:lnTo>
                      <a:pt x="0" y="105825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4D929F8-E04C-447E-3B33-CEEF86125DF5}"/>
                  </a:ext>
                </a:extLst>
              </p:cNvPr>
              <p:cNvSpPr/>
              <p:nvPr/>
            </p:nvSpPr>
            <p:spPr>
              <a:xfrm>
                <a:off x="7291629" y="2599420"/>
                <a:ext cx="923415" cy="105824"/>
              </a:xfrm>
              <a:custGeom>
                <a:avLst/>
                <a:gdLst>
                  <a:gd name="connsiteX0" fmla="*/ 0 w 923415"/>
                  <a:gd name="connsiteY0" fmla="*/ 0 h 105824"/>
                  <a:gd name="connsiteX1" fmla="*/ 923416 w 923415"/>
                  <a:gd name="connsiteY1" fmla="*/ 0 h 105824"/>
                  <a:gd name="connsiteX2" fmla="*/ 923416 w 923415"/>
                  <a:gd name="connsiteY2" fmla="*/ 105825 h 105824"/>
                  <a:gd name="connsiteX3" fmla="*/ 0 w 923415"/>
                  <a:gd name="connsiteY3" fmla="*/ 105825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3415" h="105824">
                    <a:moveTo>
                      <a:pt x="0" y="0"/>
                    </a:moveTo>
                    <a:lnTo>
                      <a:pt x="923416" y="0"/>
                    </a:lnTo>
                    <a:lnTo>
                      <a:pt x="923416" y="105825"/>
                    </a:lnTo>
                    <a:lnTo>
                      <a:pt x="0" y="105825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</p:grpSp>
        <p:grpSp>
          <p:nvGrpSpPr>
            <p:cNvPr id="49" name="Picture Placeholder 36">
              <a:extLst>
                <a:ext uri="{FF2B5EF4-FFF2-40B4-BE49-F238E27FC236}">
                  <a16:creationId xmlns:a16="http://schemas.microsoft.com/office/drawing/2014/main" id="{BD77E6AD-898D-9E19-4853-064BBD7E20DA}"/>
                </a:ext>
              </a:extLst>
            </p:cNvPr>
            <p:cNvGrpSpPr/>
            <p:nvPr/>
          </p:nvGrpSpPr>
          <p:grpSpPr>
            <a:xfrm>
              <a:off x="8346761" y="2599420"/>
              <a:ext cx="3709324" cy="1519813"/>
              <a:chOff x="8346761" y="2599420"/>
              <a:chExt cx="3709324" cy="1519813"/>
            </a:xfrm>
            <a:solidFill>
              <a:srgbClr val="1F70C1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938E24F-290D-4DEE-804B-F8DA13AB0081}"/>
                  </a:ext>
                </a:extLst>
              </p:cNvPr>
              <p:cNvSpPr/>
              <p:nvPr/>
            </p:nvSpPr>
            <p:spPr>
              <a:xfrm>
                <a:off x="8346761" y="3811140"/>
                <a:ext cx="1472859" cy="105824"/>
              </a:xfrm>
              <a:custGeom>
                <a:avLst/>
                <a:gdLst>
                  <a:gd name="connsiteX0" fmla="*/ 0 w 1472859"/>
                  <a:gd name="connsiteY0" fmla="*/ 105825 h 105824"/>
                  <a:gd name="connsiteX1" fmla="*/ 1420171 w 1472859"/>
                  <a:gd name="connsiteY1" fmla="*/ 105825 h 105824"/>
                  <a:gd name="connsiteX2" fmla="*/ 1472859 w 1472859"/>
                  <a:gd name="connsiteY2" fmla="*/ 0 h 105824"/>
                  <a:gd name="connsiteX3" fmla="*/ 0 w 1472859"/>
                  <a:gd name="connsiteY3" fmla="*/ 0 h 105824"/>
                  <a:gd name="connsiteX4" fmla="*/ 0 w 1472859"/>
                  <a:gd name="connsiteY4" fmla="*/ 105825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2859" h="105824">
                    <a:moveTo>
                      <a:pt x="0" y="105825"/>
                    </a:moveTo>
                    <a:lnTo>
                      <a:pt x="1420171" y="105825"/>
                    </a:lnTo>
                    <a:cubicBezTo>
                      <a:pt x="1444159" y="73178"/>
                      <a:pt x="1462036" y="37527"/>
                      <a:pt x="1472859" y="0"/>
                    </a:cubicBezTo>
                    <a:lnTo>
                      <a:pt x="0" y="0"/>
                    </a:lnTo>
                    <a:lnTo>
                      <a:pt x="0" y="105825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D692324-0A29-10C9-8E22-FD9625F62086}"/>
                  </a:ext>
                </a:extLst>
              </p:cNvPr>
              <p:cNvSpPr/>
              <p:nvPr/>
            </p:nvSpPr>
            <p:spPr>
              <a:xfrm>
                <a:off x="8610663" y="3407361"/>
                <a:ext cx="1156272" cy="105824"/>
              </a:xfrm>
              <a:custGeom>
                <a:avLst/>
                <a:gdLst>
                  <a:gd name="connsiteX0" fmla="*/ 1045724 w 1156272"/>
                  <a:gd name="connsiteY0" fmla="*/ 0 h 105824"/>
                  <a:gd name="connsiteX1" fmla="*/ 0 w 1156272"/>
                  <a:gd name="connsiteY1" fmla="*/ 0 h 105824"/>
                  <a:gd name="connsiteX2" fmla="*/ 0 w 1156272"/>
                  <a:gd name="connsiteY2" fmla="*/ 105825 h 105824"/>
                  <a:gd name="connsiteX3" fmla="*/ 1156273 w 1156272"/>
                  <a:gd name="connsiteY3" fmla="*/ 105825 h 105824"/>
                  <a:gd name="connsiteX4" fmla="*/ 1045724 w 1156272"/>
                  <a:gd name="connsiteY4" fmla="*/ 0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6272" h="105824">
                    <a:moveTo>
                      <a:pt x="1045724" y="0"/>
                    </a:moveTo>
                    <a:lnTo>
                      <a:pt x="0" y="0"/>
                    </a:lnTo>
                    <a:lnTo>
                      <a:pt x="0" y="105825"/>
                    </a:lnTo>
                    <a:lnTo>
                      <a:pt x="1156273" y="105825"/>
                    </a:lnTo>
                    <a:cubicBezTo>
                      <a:pt x="1126162" y="65294"/>
                      <a:pt x="1088999" y="29646"/>
                      <a:pt x="1045724" y="0"/>
                    </a:cubicBez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2171987-9325-6632-86D5-6B73BEA7A58C}"/>
                  </a:ext>
                </a:extLst>
              </p:cNvPr>
              <p:cNvSpPr/>
              <p:nvPr/>
            </p:nvSpPr>
            <p:spPr>
              <a:xfrm>
                <a:off x="8610663" y="3205467"/>
                <a:ext cx="1156272" cy="105824"/>
              </a:xfrm>
              <a:custGeom>
                <a:avLst/>
                <a:gdLst>
                  <a:gd name="connsiteX0" fmla="*/ 0 w 1156272"/>
                  <a:gd name="connsiteY0" fmla="*/ 0 h 105824"/>
                  <a:gd name="connsiteX1" fmla="*/ 0 w 1156272"/>
                  <a:gd name="connsiteY1" fmla="*/ 105825 h 105824"/>
                  <a:gd name="connsiteX2" fmla="*/ 1045724 w 1156272"/>
                  <a:gd name="connsiteY2" fmla="*/ 105825 h 105824"/>
                  <a:gd name="connsiteX3" fmla="*/ 1156273 w 1156272"/>
                  <a:gd name="connsiteY3" fmla="*/ 0 h 105824"/>
                  <a:gd name="connsiteX4" fmla="*/ 0 w 1156272"/>
                  <a:gd name="connsiteY4" fmla="*/ 0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6272" h="105824">
                    <a:moveTo>
                      <a:pt x="0" y="0"/>
                    </a:moveTo>
                    <a:lnTo>
                      <a:pt x="0" y="105825"/>
                    </a:lnTo>
                    <a:lnTo>
                      <a:pt x="1045724" y="105825"/>
                    </a:lnTo>
                    <a:cubicBezTo>
                      <a:pt x="1089944" y="76178"/>
                      <a:pt x="1127103" y="40527"/>
                      <a:pt x="115627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E7D748D-47B2-ABEA-A3B2-B2E0A411AD54}"/>
                  </a:ext>
                </a:extLst>
              </p:cNvPr>
              <p:cNvSpPr/>
              <p:nvPr/>
            </p:nvSpPr>
            <p:spPr>
              <a:xfrm>
                <a:off x="8346761" y="2801309"/>
                <a:ext cx="1472859" cy="105824"/>
              </a:xfrm>
              <a:custGeom>
                <a:avLst/>
                <a:gdLst>
                  <a:gd name="connsiteX0" fmla="*/ 1420176 w 1472859"/>
                  <a:gd name="connsiteY0" fmla="*/ 0 h 105824"/>
                  <a:gd name="connsiteX1" fmla="*/ 0 w 1472859"/>
                  <a:gd name="connsiteY1" fmla="*/ 0 h 105824"/>
                  <a:gd name="connsiteX2" fmla="*/ 0 w 1472859"/>
                  <a:gd name="connsiteY2" fmla="*/ 105825 h 105824"/>
                  <a:gd name="connsiteX3" fmla="*/ 1472859 w 1472859"/>
                  <a:gd name="connsiteY3" fmla="*/ 105825 h 105824"/>
                  <a:gd name="connsiteX4" fmla="*/ 1420176 w 1472859"/>
                  <a:gd name="connsiteY4" fmla="*/ 0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2859" h="105824">
                    <a:moveTo>
                      <a:pt x="1420176" y="0"/>
                    </a:moveTo>
                    <a:lnTo>
                      <a:pt x="0" y="0"/>
                    </a:lnTo>
                    <a:lnTo>
                      <a:pt x="0" y="105825"/>
                    </a:lnTo>
                    <a:lnTo>
                      <a:pt x="1472859" y="105825"/>
                    </a:lnTo>
                    <a:cubicBezTo>
                      <a:pt x="1460630" y="68298"/>
                      <a:pt x="1442754" y="32651"/>
                      <a:pt x="1420176" y="0"/>
                    </a:cubicBez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A786D55-E3EB-D21C-FEA6-45E0507507FD}"/>
                  </a:ext>
                </a:extLst>
              </p:cNvPr>
              <p:cNvSpPr/>
              <p:nvPr/>
            </p:nvSpPr>
            <p:spPr>
              <a:xfrm>
                <a:off x="8346761" y="2599420"/>
                <a:ext cx="1322796" cy="105824"/>
              </a:xfrm>
              <a:custGeom>
                <a:avLst/>
                <a:gdLst>
                  <a:gd name="connsiteX0" fmla="*/ 983632 w 1322796"/>
                  <a:gd name="connsiteY0" fmla="*/ 0 h 105824"/>
                  <a:gd name="connsiteX1" fmla="*/ 0 w 1322796"/>
                  <a:gd name="connsiteY1" fmla="*/ 0 h 105824"/>
                  <a:gd name="connsiteX2" fmla="*/ 0 w 1322796"/>
                  <a:gd name="connsiteY2" fmla="*/ 105825 h 105824"/>
                  <a:gd name="connsiteX3" fmla="*/ 1322796 w 1322796"/>
                  <a:gd name="connsiteY3" fmla="*/ 105825 h 105824"/>
                  <a:gd name="connsiteX4" fmla="*/ 983632 w 1322796"/>
                  <a:gd name="connsiteY4" fmla="*/ 0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2796" h="105824">
                    <a:moveTo>
                      <a:pt x="983632" y="0"/>
                    </a:moveTo>
                    <a:lnTo>
                      <a:pt x="0" y="0"/>
                    </a:lnTo>
                    <a:lnTo>
                      <a:pt x="0" y="105825"/>
                    </a:lnTo>
                    <a:lnTo>
                      <a:pt x="1322796" y="105825"/>
                    </a:lnTo>
                    <a:cubicBezTo>
                      <a:pt x="1234360" y="40527"/>
                      <a:pt x="1114408" y="0"/>
                      <a:pt x="983632" y="0"/>
                    </a:cubicBez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38C58CA-2600-8B3E-3367-DC9D28C01980}"/>
                  </a:ext>
                </a:extLst>
              </p:cNvPr>
              <p:cNvSpPr/>
              <p:nvPr/>
            </p:nvSpPr>
            <p:spPr>
              <a:xfrm>
                <a:off x="8610663" y="3003203"/>
                <a:ext cx="395614" cy="105824"/>
              </a:xfrm>
              <a:custGeom>
                <a:avLst/>
                <a:gdLst>
                  <a:gd name="connsiteX0" fmla="*/ 0 w 395614"/>
                  <a:gd name="connsiteY0" fmla="*/ 0 h 105824"/>
                  <a:gd name="connsiteX1" fmla="*/ 395615 w 395614"/>
                  <a:gd name="connsiteY1" fmla="*/ 0 h 105824"/>
                  <a:gd name="connsiteX2" fmla="*/ 395615 w 395614"/>
                  <a:gd name="connsiteY2" fmla="*/ 105825 h 105824"/>
                  <a:gd name="connsiteX3" fmla="*/ 0 w 395614"/>
                  <a:gd name="connsiteY3" fmla="*/ 105825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614" h="105824">
                    <a:moveTo>
                      <a:pt x="0" y="0"/>
                    </a:moveTo>
                    <a:lnTo>
                      <a:pt x="395615" y="0"/>
                    </a:lnTo>
                    <a:lnTo>
                      <a:pt x="395615" y="105825"/>
                    </a:lnTo>
                    <a:lnTo>
                      <a:pt x="0" y="105825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2A1B2AC-505E-B976-8C07-7A66A1B163D3}"/>
                  </a:ext>
                </a:extLst>
              </p:cNvPr>
              <p:cNvSpPr/>
              <p:nvPr/>
            </p:nvSpPr>
            <p:spPr>
              <a:xfrm>
                <a:off x="9402363" y="3003203"/>
                <a:ext cx="431837" cy="105824"/>
              </a:xfrm>
              <a:custGeom>
                <a:avLst/>
                <a:gdLst>
                  <a:gd name="connsiteX0" fmla="*/ 0 w 431837"/>
                  <a:gd name="connsiteY0" fmla="*/ 105825 h 105824"/>
                  <a:gd name="connsiteX1" fmla="*/ 413961 w 431837"/>
                  <a:gd name="connsiteY1" fmla="*/ 105825 h 105824"/>
                  <a:gd name="connsiteX2" fmla="*/ 431837 w 431837"/>
                  <a:gd name="connsiteY2" fmla="*/ 0 h 105824"/>
                  <a:gd name="connsiteX3" fmla="*/ 0 w 431837"/>
                  <a:gd name="connsiteY3" fmla="*/ 0 h 105824"/>
                  <a:gd name="connsiteX4" fmla="*/ 0 w 431837"/>
                  <a:gd name="connsiteY4" fmla="*/ 105825 h 105824"/>
                  <a:gd name="connsiteX5" fmla="*/ 0 w 431837"/>
                  <a:gd name="connsiteY5" fmla="*/ 105825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1837" h="105824">
                    <a:moveTo>
                      <a:pt x="0" y="105825"/>
                    </a:moveTo>
                    <a:lnTo>
                      <a:pt x="413961" y="105825"/>
                    </a:lnTo>
                    <a:cubicBezTo>
                      <a:pt x="425720" y="72053"/>
                      <a:pt x="431837" y="36401"/>
                      <a:pt x="431837" y="0"/>
                    </a:cubicBezTo>
                    <a:lnTo>
                      <a:pt x="0" y="0"/>
                    </a:lnTo>
                    <a:lnTo>
                      <a:pt x="0" y="105825"/>
                    </a:lnTo>
                    <a:lnTo>
                      <a:pt x="0" y="105825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A8C3563-AE87-7BAD-3A37-971FFB768CA3}"/>
                  </a:ext>
                </a:extLst>
              </p:cNvPr>
              <p:cNvSpPr/>
              <p:nvPr/>
            </p:nvSpPr>
            <p:spPr>
              <a:xfrm>
                <a:off x="8610663" y="3609250"/>
                <a:ext cx="395614" cy="105824"/>
              </a:xfrm>
              <a:custGeom>
                <a:avLst/>
                <a:gdLst>
                  <a:gd name="connsiteX0" fmla="*/ 0 w 395614"/>
                  <a:gd name="connsiteY0" fmla="*/ 0 h 105824"/>
                  <a:gd name="connsiteX1" fmla="*/ 395615 w 395614"/>
                  <a:gd name="connsiteY1" fmla="*/ 0 h 105824"/>
                  <a:gd name="connsiteX2" fmla="*/ 395615 w 395614"/>
                  <a:gd name="connsiteY2" fmla="*/ 105825 h 105824"/>
                  <a:gd name="connsiteX3" fmla="*/ 0 w 395614"/>
                  <a:gd name="connsiteY3" fmla="*/ 105825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614" h="105824">
                    <a:moveTo>
                      <a:pt x="0" y="0"/>
                    </a:moveTo>
                    <a:lnTo>
                      <a:pt x="395615" y="0"/>
                    </a:lnTo>
                    <a:lnTo>
                      <a:pt x="395615" y="105825"/>
                    </a:lnTo>
                    <a:lnTo>
                      <a:pt x="0" y="105825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2FDE10-E1E9-4B85-10BC-A9C60E405BEC}"/>
                  </a:ext>
                </a:extLst>
              </p:cNvPr>
              <p:cNvSpPr/>
              <p:nvPr/>
            </p:nvSpPr>
            <p:spPr>
              <a:xfrm>
                <a:off x="9402363" y="3609250"/>
                <a:ext cx="431837" cy="105824"/>
              </a:xfrm>
              <a:custGeom>
                <a:avLst/>
                <a:gdLst>
                  <a:gd name="connsiteX0" fmla="*/ 0 w 431837"/>
                  <a:gd name="connsiteY0" fmla="*/ 0 h 105824"/>
                  <a:gd name="connsiteX1" fmla="*/ 0 w 431837"/>
                  <a:gd name="connsiteY1" fmla="*/ 105825 h 105824"/>
                  <a:gd name="connsiteX2" fmla="*/ 431837 w 431837"/>
                  <a:gd name="connsiteY2" fmla="*/ 105825 h 105824"/>
                  <a:gd name="connsiteX3" fmla="*/ 413961 w 431837"/>
                  <a:gd name="connsiteY3" fmla="*/ 0 h 105824"/>
                  <a:gd name="connsiteX4" fmla="*/ 0 w 431837"/>
                  <a:gd name="connsiteY4" fmla="*/ 0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1837" h="105824">
                    <a:moveTo>
                      <a:pt x="0" y="0"/>
                    </a:moveTo>
                    <a:lnTo>
                      <a:pt x="0" y="105825"/>
                    </a:lnTo>
                    <a:lnTo>
                      <a:pt x="431837" y="105825"/>
                    </a:lnTo>
                    <a:cubicBezTo>
                      <a:pt x="431837" y="69423"/>
                      <a:pt x="425720" y="33776"/>
                      <a:pt x="41396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9323A49-EBFE-0CC9-85EF-A859F43ACD4E}"/>
                  </a:ext>
                </a:extLst>
              </p:cNvPr>
              <p:cNvSpPr/>
              <p:nvPr/>
            </p:nvSpPr>
            <p:spPr>
              <a:xfrm>
                <a:off x="8346761" y="4013408"/>
                <a:ext cx="1323266" cy="105824"/>
              </a:xfrm>
              <a:custGeom>
                <a:avLst/>
                <a:gdLst>
                  <a:gd name="connsiteX0" fmla="*/ 0 w 1323266"/>
                  <a:gd name="connsiteY0" fmla="*/ 104699 h 105824"/>
                  <a:gd name="connsiteX1" fmla="*/ 983632 w 1323266"/>
                  <a:gd name="connsiteY1" fmla="*/ 105825 h 105824"/>
                  <a:gd name="connsiteX2" fmla="*/ 1323267 w 1323266"/>
                  <a:gd name="connsiteY2" fmla="*/ 0 h 105824"/>
                  <a:gd name="connsiteX3" fmla="*/ 0 w 1323266"/>
                  <a:gd name="connsiteY3" fmla="*/ 0 h 105824"/>
                  <a:gd name="connsiteX4" fmla="*/ 0 w 1323266"/>
                  <a:gd name="connsiteY4" fmla="*/ 104699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266" h="105824">
                    <a:moveTo>
                      <a:pt x="0" y="104699"/>
                    </a:moveTo>
                    <a:lnTo>
                      <a:pt x="983632" y="105825"/>
                    </a:lnTo>
                    <a:cubicBezTo>
                      <a:pt x="1115348" y="105825"/>
                      <a:pt x="1234360" y="65297"/>
                      <a:pt x="1323267" y="0"/>
                    </a:cubicBezTo>
                    <a:lnTo>
                      <a:pt x="0" y="0"/>
                    </a:lnTo>
                    <a:lnTo>
                      <a:pt x="0" y="104699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</p:grpSp>
        <p:grpSp>
          <p:nvGrpSpPr>
            <p:cNvPr id="60" name="Picture Placeholder 36">
              <a:extLst>
                <a:ext uri="{FF2B5EF4-FFF2-40B4-BE49-F238E27FC236}">
                  <a16:creationId xmlns:a16="http://schemas.microsoft.com/office/drawing/2014/main" id="{4E0BF37B-4EE4-9549-5DF0-077CABE5C912}"/>
                </a:ext>
              </a:extLst>
            </p:cNvPr>
            <p:cNvGrpSpPr/>
            <p:nvPr/>
          </p:nvGrpSpPr>
          <p:grpSpPr>
            <a:xfrm>
              <a:off x="9930169" y="2599420"/>
              <a:ext cx="5263675" cy="1519438"/>
              <a:chOff x="9930169" y="2599420"/>
              <a:chExt cx="5263675" cy="1519438"/>
            </a:xfrm>
            <a:solidFill>
              <a:srgbClr val="1F70C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D1FCC56-3096-B23B-D0D9-AA6AE1D79201}"/>
                  </a:ext>
                </a:extLst>
              </p:cNvPr>
              <p:cNvSpPr/>
              <p:nvPr/>
            </p:nvSpPr>
            <p:spPr>
              <a:xfrm>
                <a:off x="9930169" y="4013408"/>
                <a:ext cx="659512" cy="105449"/>
              </a:xfrm>
              <a:custGeom>
                <a:avLst/>
                <a:gdLst>
                  <a:gd name="connsiteX0" fmla="*/ 0 w 659512"/>
                  <a:gd name="connsiteY0" fmla="*/ 0 h 105449"/>
                  <a:gd name="connsiteX1" fmla="*/ 659513 w 659512"/>
                  <a:gd name="connsiteY1" fmla="*/ 0 h 105449"/>
                  <a:gd name="connsiteX2" fmla="*/ 659513 w 659512"/>
                  <a:gd name="connsiteY2" fmla="*/ 105449 h 105449"/>
                  <a:gd name="connsiteX3" fmla="*/ 0 w 659512"/>
                  <a:gd name="connsiteY3" fmla="*/ 105449 h 1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512" h="105449">
                    <a:moveTo>
                      <a:pt x="0" y="0"/>
                    </a:moveTo>
                    <a:lnTo>
                      <a:pt x="659513" y="0"/>
                    </a:lnTo>
                    <a:lnTo>
                      <a:pt x="659513" y="105449"/>
                    </a:lnTo>
                    <a:lnTo>
                      <a:pt x="0" y="105449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999B158-EC4B-CA76-E848-2AEFDE1DA1D5}"/>
                  </a:ext>
                </a:extLst>
              </p:cNvPr>
              <p:cNvSpPr/>
              <p:nvPr/>
            </p:nvSpPr>
            <p:spPr>
              <a:xfrm>
                <a:off x="9930169" y="3811144"/>
                <a:ext cx="659512" cy="105820"/>
              </a:xfrm>
              <a:custGeom>
                <a:avLst/>
                <a:gdLst>
                  <a:gd name="connsiteX0" fmla="*/ 0 w 659512"/>
                  <a:gd name="connsiteY0" fmla="*/ 0 h 105820"/>
                  <a:gd name="connsiteX1" fmla="*/ 659513 w 659512"/>
                  <a:gd name="connsiteY1" fmla="*/ 0 h 105820"/>
                  <a:gd name="connsiteX2" fmla="*/ 659513 w 659512"/>
                  <a:gd name="connsiteY2" fmla="*/ 105821 h 105820"/>
                  <a:gd name="connsiteX3" fmla="*/ 0 w 659512"/>
                  <a:gd name="connsiteY3" fmla="*/ 105821 h 10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512" h="105820">
                    <a:moveTo>
                      <a:pt x="0" y="0"/>
                    </a:moveTo>
                    <a:lnTo>
                      <a:pt x="659513" y="0"/>
                    </a:lnTo>
                    <a:lnTo>
                      <a:pt x="659513" y="105821"/>
                    </a:lnTo>
                    <a:lnTo>
                      <a:pt x="0" y="105821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89B88D9-5594-1257-584B-E41EF1165B34}"/>
                  </a:ext>
                </a:extLst>
              </p:cNvPr>
              <p:cNvSpPr/>
              <p:nvPr/>
            </p:nvSpPr>
            <p:spPr>
              <a:xfrm>
                <a:off x="10193597" y="3609250"/>
                <a:ext cx="396084" cy="105824"/>
              </a:xfrm>
              <a:custGeom>
                <a:avLst/>
                <a:gdLst>
                  <a:gd name="connsiteX0" fmla="*/ 0 w 396084"/>
                  <a:gd name="connsiteY0" fmla="*/ 0 h 105824"/>
                  <a:gd name="connsiteX1" fmla="*/ 396085 w 396084"/>
                  <a:gd name="connsiteY1" fmla="*/ 0 h 105824"/>
                  <a:gd name="connsiteX2" fmla="*/ 396085 w 396084"/>
                  <a:gd name="connsiteY2" fmla="*/ 105825 h 105824"/>
                  <a:gd name="connsiteX3" fmla="*/ 0 w 396084"/>
                  <a:gd name="connsiteY3" fmla="*/ 105825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6084" h="105824">
                    <a:moveTo>
                      <a:pt x="0" y="0"/>
                    </a:moveTo>
                    <a:lnTo>
                      <a:pt x="396085" y="0"/>
                    </a:lnTo>
                    <a:lnTo>
                      <a:pt x="396085" y="105825"/>
                    </a:lnTo>
                    <a:lnTo>
                      <a:pt x="0" y="105825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53EF575-524A-70A6-2E62-5C3609AE9EF1}"/>
                  </a:ext>
                </a:extLst>
              </p:cNvPr>
              <p:cNvSpPr/>
              <p:nvPr/>
            </p:nvSpPr>
            <p:spPr>
              <a:xfrm>
                <a:off x="10193597" y="3407361"/>
                <a:ext cx="396084" cy="105824"/>
              </a:xfrm>
              <a:custGeom>
                <a:avLst/>
                <a:gdLst>
                  <a:gd name="connsiteX0" fmla="*/ 0 w 396084"/>
                  <a:gd name="connsiteY0" fmla="*/ 0 h 105824"/>
                  <a:gd name="connsiteX1" fmla="*/ 396085 w 396084"/>
                  <a:gd name="connsiteY1" fmla="*/ 0 h 105824"/>
                  <a:gd name="connsiteX2" fmla="*/ 396085 w 396084"/>
                  <a:gd name="connsiteY2" fmla="*/ 105825 h 105824"/>
                  <a:gd name="connsiteX3" fmla="*/ 0 w 396084"/>
                  <a:gd name="connsiteY3" fmla="*/ 105825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6084" h="105824">
                    <a:moveTo>
                      <a:pt x="0" y="0"/>
                    </a:moveTo>
                    <a:lnTo>
                      <a:pt x="396085" y="0"/>
                    </a:lnTo>
                    <a:lnTo>
                      <a:pt x="396085" y="105825"/>
                    </a:lnTo>
                    <a:lnTo>
                      <a:pt x="0" y="105825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9C3ABF7-63AE-12A0-4399-116DE8922B70}"/>
                  </a:ext>
                </a:extLst>
              </p:cNvPr>
              <p:cNvSpPr/>
              <p:nvPr/>
            </p:nvSpPr>
            <p:spPr>
              <a:xfrm>
                <a:off x="9930169" y="2801309"/>
                <a:ext cx="888603" cy="105824"/>
              </a:xfrm>
              <a:custGeom>
                <a:avLst/>
                <a:gdLst>
                  <a:gd name="connsiteX0" fmla="*/ 842977 w 888603"/>
                  <a:gd name="connsiteY0" fmla="*/ 0 h 105824"/>
                  <a:gd name="connsiteX1" fmla="*/ 0 w 888603"/>
                  <a:gd name="connsiteY1" fmla="*/ 0 h 105824"/>
                  <a:gd name="connsiteX2" fmla="*/ 0 w 888603"/>
                  <a:gd name="connsiteY2" fmla="*/ 105825 h 105824"/>
                  <a:gd name="connsiteX3" fmla="*/ 888603 w 888603"/>
                  <a:gd name="connsiteY3" fmla="*/ 105825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8603" h="105824">
                    <a:moveTo>
                      <a:pt x="842977" y="0"/>
                    </a:moveTo>
                    <a:lnTo>
                      <a:pt x="0" y="0"/>
                    </a:lnTo>
                    <a:lnTo>
                      <a:pt x="0" y="105825"/>
                    </a:lnTo>
                    <a:lnTo>
                      <a:pt x="888603" y="105825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DAE87B2-27D2-A034-7E64-E3F8C5F19EBF}"/>
                  </a:ext>
                </a:extLst>
              </p:cNvPr>
              <p:cNvSpPr/>
              <p:nvPr/>
            </p:nvSpPr>
            <p:spPr>
              <a:xfrm>
                <a:off x="9930169" y="2599420"/>
                <a:ext cx="801107" cy="105824"/>
              </a:xfrm>
              <a:custGeom>
                <a:avLst/>
                <a:gdLst>
                  <a:gd name="connsiteX0" fmla="*/ 755476 w 801107"/>
                  <a:gd name="connsiteY0" fmla="*/ 0 h 105824"/>
                  <a:gd name="connsiteX1" fmla="*/ 0 w 801107"/>
                  <a:gd name="connsiteY1" fmla="*/ 0 h 105824"/>
                  <a:gd name="connsiteX2" fmla="*/ 0 w 801107"/>
                  <a:gd name="connsiteY2" fmla="*/ 105825 h 105824"/>
                  <a:gd name="connsiteX3" fmla="*/ 801108 w 801107"/>
                  <a:gd name="connsiteY3" fmla="*/ 105825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1107" h="105824">
                    <a:moveTo>
                      <a:pt x="755476" y="0"/>
                    </a:moveTo>
                    <a:lnTo>
                      <a:pt x="0" y="0"/>
                    </a:lnTo>
                    <a:lnTo>
                      <a:pt x="0" y="105825"/>
                    </a:lnTo>
                    <a:lnTo>
                      <a:pt x="801108" y="105825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7C6A063-50B7-DCDA-98A2-ECC66FAD1195}"/>
                  </a:ext>
                </a:extLst>
              </p:cNvPr>
              <p:cNvSpPr/>
              <p:nvPr/>
            </p:nvSpPr>
            <p:spPr>
              <a:xfrm>
                <a:off x="11380915" y="4013408"/>
                <a:ext cx="659987" cy="105449"/>
              </a:xfrm>
              <a:custGeom>
                <a:avLst/>
                <a:gdLst>
                  <a:gd name="connsiteX0" fmla="*/ 0 w 659987"/>
                  <a:gd name="connsiteY0" fmla="*/ 0 h 105449"/>
                  <a:gd name="connsiteX1" fmla="*/ 659988 w 659987"/>
                  <a:gd name="connsiteY1" fmla="*/ 0 h 105449"/>
                  <a:gd name="connsiteX2" fmla="*/ 659988 w 659987"/>
                  <a:gd name="connsiteY2" fmla="*/ 105449 h 105449"/>
                  <a:gd name="connsiteX3" fmla="*/ 0 w 659987"/>
                  <a:gd name="connsiteY3" fmla="*/ 105449 h 1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987" h="105449">
                    <a:moveTo>
                      <a:pt x="0" y="0"/>
                    </a:moveTo>
                    <a:lnTo>
                      <a:pt x="659988" y="0"/>
                    </a:lnTo>
                    <a:lnTo>
                      <a:pt x="659988" y="105449"/>
                    </a:lnTo>
                    <a:lnTo>
                      <a:pt x="0" y="105449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DE147C4E-C2A6-0D9D-5668-5E3B490AEFA2}"/>
                  </a:ext>
                </a:extLst>
              </p:cNvPr>
              <p:cNvSpPr/>
              <p:nvPr/>
            </p:nvSpPr>
            <p:spPr>
              <a:xfrm>
                <a:off x="11380915" y="3811144"/>
                <a:ext cx="659987" cy="105820"/>
              </a:xfrm>
              <a:custGeom>
                <a:avLst/>
                <a:gdLst>
                  <a:gd name="connsiteX0" fmla="*/ 0 w 659987"/>
                  <a:gd name="connsiteY0" fmla="*/ 0 h 105820"/>
                  <a:gd name="connsiteX1" fmla="*/ 659988 w 659987"/>
                  <a:gd name="connsiteY1" fmla="*/ 0 h 105820"/>
                  <a:gd name="connsiteX2" fmla="*/ 659988 w 659987"/>
                  <a:gd name="connsiteY2" fmla="*/ 105821 h 105820"/>
                  <a:gd name="connsiteX3" fmla="*/ 0 w 659987"/>
                  <a:gd name="connsiteY3" fmla="*/ 105821 h 10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9987" h="105820">
                    <a:moveTo>
                      <a:pt x="0" y="0"/>
                    </a:moveTo>
                    <a:lnTo>
                      <a:pt x="659988" y="0"/>
                    </a:lnTo>
                    <a:lnTo>
                      <a:pt x="659988" y="105821"/>
                    </a:lnTo>
                    <a:lnTo>
                      <a:pt x="0" y="105821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958B468-64B2-208C-A766-9B4AA084605F}"/>
                  </a:ext>
                </a:extLst>
              </p:cNvPr>
              <p:cNvSpPr/>
              <p:nvPr/>
            </p:nvSpPr>
            <p:spPr>
              <a:xfrm>
                <a:off x="11380915" y="3609250"/>
                <a:ext cx="396084" cy="105824"/>
              </a:xfrm>
              <a:custGeom>
                <a:avLst/>
                <a:gdLst>
                  <a:gd name="connsiteX0" fmla="*/ 0 w 396084"/>
                  <a:gd name="connsiteY0" fmla="*/ 0 h 105824"/>
                  <a:gd name="connsiteX1" fmla="*/ 396085 w 396084"/>
                  <a:gd name="connsiteY1" fmla="*/ 0 h 105824"/>
                  <a:gd name="connsiteX2" fmla="*/ 396085 w 396084"/>
                  <a:gd name="connsiteY2" fmla="*/ 105825 h 105824"/>
                  <a:gd name="connsiteX3" fmla="*/ 0 w 396084"/>
                  <a:gd name="connsiteY3" fmla="*/ 105825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6084" h="105824">
                    <a:moveTo>
                      <a:pt x="0" y="0"/>
                    </a:moveTo>
                    <a:lnTo>
                      <a:pt x="396085" y="0"/>
                    </a:lnTo>
                    <a:lnTo>
                      <a:pt x="396085" y="105825"/>
                    </a:lnTo>
                    <a:lnTo>
                      <a:pt x="0" y="105825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5367B55-F8AE-DBA2-3E0C-16D55561F4CF}"/>
                  </a:ext>
                </a:extLst>
              </p:cNvPr>
              <p:cNvSpPr/>
              <p:nvPr/>
            </p:nvSpPr>
            <p:spPr>
              <a:xfrm>
                <a:off x="11380915" y="3407361"/>
                <a:ext cx="396084" cy="105824"/>
              </a:xfrm>
              <a:custGeom>
                <a:avLst/>
                <a:gdLst>
                  <a:gd name="connsiteX0" fmla="*/ 0 w 396084"/>
                  <a:gd name="connsiteY0" fmla="*/ 0 h 105824"/>
                  <a:gd name="connsiteX1" fmla="*/ 396085 w 396084"/>
                  <a:gd name="connsiteY1" fmla="*/ 0 h 105824"/>
                  <a:gd name="connsiteX2" fmla="*/ 396085 w 396084"/>
                  <a:gd name="connsiteY2" fmla="*/ 105825 h 105824"/>
                  <a:gd name="connsiteX3" fmla="*/ 0 w 396084"/>
                  <a:gd name="connsiteY3" fmla="*/ 105825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6084" h="105824">
                    <a:moveTo>
                      <a:pt x="0" y="0"/>
                    </a:moveTo>
                    <a:lnTo>
                      <a:pt x="396085" y="0"/>
                    </a:lnTo>
                    <a:lnTo>
                      <a:pt x="396085" y="105825"/>
                    </a:lnTo>
                    <a:lnTo>
                      <a:pt x="0" y="105825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A4E3E04-0A08-03C2-A857-C46EA8AC9654}"/>
                  </a:ext>
                </a:extLst>
              </p:cNvPr>
              <p:cNvSpPr/>
              <p:nvPr/>
            </p:nvSpPr>
            <p:spPr>
              <a:xfrm>
                <a:off x="10193597" y="3205467"/>
                <a:ext cx="1583403" cy="105824"/>
              </a:xfrm>
              <a:custGeom>
                <a:avLst/>
                <a:gdLst>
                  <a:gd name="connsiteX0" fmla="*/ 1187319 w 1583403"/>
                  <a:gd name="connsiteY0" fmla="*/ 105825 h 105824"/>
                  <a:gd name="connsiteX1" fmla="*/ 1583403 w 1583403"/>
                  <a:gd name="connsiteY1" fmla="*/ 105825 h 105824"/>
                  <a:gd name="connsiteX2" fmla="*/ 1583403 w 1583403"/>
                  <a:gd name="connsiteY2" fmla="*/ 0 h 105824"/>
                  <a:gd name="connsiteX3" fmla="*/ 1187319 w 1583403"/>
                  <a:gd name="connsiteY3" fmla="*/ 0 h 105824"/>
                  <a:gd name="connsiteX4" fmla="*/ 1187319 w 1583403"/>
                  <a:gd name="connsiteY4" fmla="*/ 0 h 105824"/>
                  <a:gd name="connsiteX5" fmla="*/ 828867 w 1583403"/>
                  <a:gd name="connsiteY5" fmla="*/ 0 h 105824"/>
                  <a:gd name="connsiteX6" fmla="*/ 791704 w 1583403"/>
                  <a:gd name="connsiteY6" fmla="*/ 85563 h 105824"/>
                  <a:gd name="connsiteX7" fmla="*/ 754541 w 1583403"/>
                  <a:gd name="connsiteY7" fmla="*/ 0 h 105824"/>
                  <a:gd name="connsiteX8" fmla="*/ 396085 w 1583403"/>
                  <a:gd name="connsiteY8" fmla="*/ 0 h 105824"/>
                  <a:gd name="connsiteX9" fmla="*/ 396085 w 1583403"/>
                  <a:gd name="connsiteY9" fmla="*/ 0 h 105824"/>
                  <a:gd name="connsiteX10" fmla="*/ 0 w 1583403"/>
                  <a:gd name="connsiteY10" fmla="*/ 0 h 105824"/>
                  <a:gd name="connsiteX11" fmla="*/ 0 w 1583403"/>
                  <a:gd name="connsiteY11" fmla="*/ 105825 h 105824"/>
                  <a:gd name="connsiteX12" fmla="*/ 396085 w 1583403"/>
                  <a:gd name="connsiteY12" fmla="*/ 105825 h 105824"/>
                  <a:gd name="connsiteX13" fmla="*/ 396085 w 1583403"/>
                  <a:gd name="connsiteY13" fmla="*/ 8631 h 105824"/>
                  <a:gd name="connsiteX14" fmla="*/ 437954 w 1583403"/>
                  <a:gd name="connsiteY14" fmla="*/ 105825 h 105824"/>
                  <a:gd name="connsiteX15" fmla="*/ 1145454 w 1583403"/>
                  <a:gd name="connsiteY15" fmla="*/ 105825 h 105824"/>
                  <a:gd name="connsiteX16" fmla="*/ 1187319 w 1583403"/>
                  <a:gd name="connsiteY16" fmla="*/ 8631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83403" h="105824">
                    <a:moveTo>
                      <a:pt x="1187319" y="105825"/>
                    </a:moveTo>
                    <a:lnTo>
                      <a:pt x="1583403" y="105825"/>
                    </a:lnTo>
                    <a:lnTo>
                      <a:pt x="1583403" y="0"/>
                    </a:lnTo>
                    <a:lnTo>
                      <a:pt x="1187319" y="0"/>
                    </a:lnTo>
                    <a:lnTo>
                      <a:pt x="1187319" y="0"/>
                    </a:lnTo>
                    <a:lnTo>
                      <a:pt x="828867" y="0"/>
                    </a:lnTo>
                    <a:lnTo>
                      <a:pt x="791704" y="85563"/>
                    </a:lnTo>
                    <a:lnTo>
                      <a:pt x="754541" y="0"/>
                    </a:lnTo>
                    <a:lnTo>
                      <a:pt x="396085" y="0"/>
                    </a:lnTo>
                    <a:lnTo>
                      <a:pt x="396085" y="0"/>
                    </a:lnTo>
                    <a:lnTo>
                      <a:pt x="0" y="0"/>
                    </a:lnTo>
                    <a:lnTo>
                      <a:pt x="0" y="105825"/>
                    </a:lnTo>
                    <a:lnTo>
                      <a:pt x="396085" y="105825"/>
                    </a:lnTo>
                    <a:lnTo>
                      <a:pt x="396085" y="8631"/>
                    </a:lnTo>
                    <a:lnTo>
                      <a:pt x="437954" y="105825"/>
                    </a:lnTo>
                    <a:lnTo>
                      <a:pt x="1145454" y="105825"/>
                    </a:lnTo>
                    <a:lnTo>
                      <a:pt x="1187319" y="8631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2C140C3-3D3F-A71F-12D5-DF50160641D1}"/>
                  </a:ext>
                </a:extLst>
              </p:cNvPr>
              <p:cNvSpPr/>
              <p:nvPr/>
            </p:nvSpPr>
            <p:spPr>
              <a:xfrm>
                <a:off x="11064329" y="3003203"/>
                <a:ext cx="712671" cy="105824"/>
              </a:xfrm>
              <a:custGeom>
                <a:avLst/>
                <a:gdLst>
                  <a:gd name="connsiteX0" fmla="*/ 712671 w 712671"/>
                  <a:gd name="connsiteY0" fmla="*/ 0 h 105824"/>
                  <a:gd name="connsiteX1" fmla="*/ 45631 w 712671"/>
                  <a:gd name="connsiteY1" fmla="*/ 0 h 105824"/>
                  <a:gd name="connsiteX2" fmla="*/ 0 w 712671"/>
                  <a:gd name="connsiteY2" fmla="*/ 105825 h 105824"/>
                  <a:gd name="connsiteX3" fmla="*/ 712671 w 712671"/>
                  <a:gd name="connsiteY3" fmla="*/ 105825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2671" h="105824">
                    <a:moveTo>
                      <a:pt x="712671" y="0"/>
                    </a:moveTo>
                    <a:lnTo>
                      <a:pt x="45631" y="0"/>
                    </a:lnTo>
                    <a:lnTo>
                      <a:pt x="0" y="105825"/>
                    </a:lnTo>
                    <a:lnTo>
                      <a:pt x="712671" y="105825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D310DDA-B1D7-D866-639F-63B0F64B50A6}"/>
                  </a:ext>
                </a:extLst>
              </p:cNvPr>
              <p:cNvSpPr/>
              <p:nvPr/>
            </p:nvSpPr>
            <p:spPr>
              <a:xfrm>
                <a:off x="11239790" y="2599420"/>
                <a:ext cx="801112" cy="105824"/>
              </a:xfrm>
              <a:custGeom>
                <a:avLst/>
                <a:gdLst>
                  <a:gd name="connsiteX0" fmla="*/ 45631 w 801112"/>
                  <a:gd name="connsiteY0" fmla="*/ 0 h 105824"/>
                  <a:gd name="connsiteX1" fmla="*/ 0 w 801112"/>
                  <a:gd name="connsiteY1" fmla="*/ 105825 h 105824"/>
                  <a:gd name="connsiteX2" fmla="*/ 801113 w 801112"/>
                  <a:gd name="connsiteY2" fmla="*/ 105825 h 105824"/>
                  <a:gd name="connsiteX3" fmla="*/ 801113 w 801112"/>
                  <a:gd name="connsiteY3" fmla="*/ 0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1112" h="105824">
                    <a:moveTo>
                      <a:pt x="45631" y="0"/>
                    </a:moveTo>
                    <a:lnTo>
                      <a:pt x="0" y="105825"/>
                    </a:lnTo>
                    <a:lnTo>
                      <a:pt x="801113" y="105825"/>
                    </a:lnTo>
                    <a:lnTo>
                      <a:pt x="801113" y="0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AB867E5-399E-EF36-EE14-58394D81B6C2}"/>
                  </a:ext>
                </a:extLst>
              </p:cNvPr>
              <p:cNvSpPr/>
              <p:nvPr/>
            </p:nvSpPr>
            <p:spPr>
              <a:xfrm>
                <a:off x="10939669" y="4013408"/>
                <a:ext cx="91257" cy="104699"/>
              </a:xfrm>
              <a:custGeom>
                <a:avLst/>
                <a:gdLst>
                  <a:gd name="connsiteX0" fmla="*/ 45631 w 91257"/>
                  <a:gd name="connsiteY0" fmla="*/ 104699 h 104699"/>
                  <a:gd name="connsiteX1" fmla="*/ 91257 w 91257"/>
                  <a:gd name="connsiteY1" fmla="*/ 0 h 104699"/>
                  <a:gd name="connsiteX2" fmla="*/ 0 w 91257"/>
                  <a:gd name="connsiteY2" fmla="*/ 0 h 104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257" h="104699">
                    <a:moveTo>
                      <a:pt x="45631" y="104699"/>
                    </a:moveTo>
                    <a:lnTo>
                      <a:pt x="9125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57AAF03-7857-769B-1431-5038B0493347}"/>
                  </a:ext>
                </a:extLst>
              </p:cNvPr>
              <p:cNvSpPr/>
              <p:nvPr/>
            </p:nvSpPr>
            <p:spPr>
              <a:xfrm>
                <a:off x="10851233" y="3811144"/>
                <a:ext cx="268604" cy="105820"/>
              </a:xfrm>
              <a:custGeom>
                <a:avLst/>
                <a:gdLst>
                  <a:gd name="connsiteX0" fmla="*/ 46571 w 268604"/>
                  <a:gd name="connsiteY0" fmla="*/ 105821 h 105820"/>
                  <a:gd name="connsiteX1" fmla="*/ 221563 w 268604"/>
                  <a:gd name="connsiteY1" fmla="*/ 105821 h 105820"/>
                  <a:gd name="connsiteX2" fmla="*/ 268605 w 268604"/>
                  <a:gd name="connsiteY2" fmla="*/ 0 h 105820"/>
                  <a:gd name="connsiteX3" fmla="*/ 0 w 268604"/>
                  <a:gd name="connsiteY3" fmla="*/ 0 h 10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8604" h="105820">
                    <a:moveTo>
                      <a:pt x="46571" y="105821"/>
                    </a:moveTo>
                    <a:lnTo>
                      <a:pt x="221563" y="105821"/>
                    </a:lnTo>
                    <a:lnTo>
                      <a:pt x="2686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1E39447-A59B-C415-83AF-358087608887}"/>
                  </a:ext>
                </a:extLst>
              </p:cNvPr>
              <p:cNvSpPr/>
              <p:nvPr/>
            </p:nvSpPr>
            <p:spPr>
              <a:xfrm>
                <a:off x="10762322" y="3609250"/>
                <a:ext cx="445952" cy="105824"/>
              </a:xfrm>
              <a:custGeom>
                <a:avLst/>
                <a:gdLst>
                  <a:gd name="connsiteX0" fmla="*/ 46572 w 445952"/>
                  <a:gd name="connsiteY0" fmla="*/ 105825 h 105824"/>
                  <a:gd name="connsiteX1" fmla="*/ 399381 w 445952"/>
                  <a:gd name="connsiteY1" fmla="*/ 105825 h 105824"/>
                  <a:gd name="connsiteX2" fmla="*/ 445952 w 445952"/>
                  <a:gd name="connsiteY2" fmla="*/ 0 h 105824"/>
                  <a:gd name="connsiteX3" fmla="*/ 0 w 445952"/>
                  <a:gd name="connsiteY3" fmla="*/ 0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5952" h="105824">
                    <a:moveTo>
                      <a:pt x="46572" y="105825"/>
                    </a:moveTo>
                    <a:lnTo>
                      <a:pt x="399381" y="105825"/>
                    </a:lnTo>
                    <a:lnTo>
                      <a:pt x="4459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E7919C1-68FC-FFE2-278F-374BB862E14D}"/>
                  </a:ext>
                </a:extLst>
              </p:cNvPr>
              <p:cNvSpPr/>
              <p:nvPr/>
            </p:nvSpPr>
            <p:spPr>
              <a:xfrm>
                <a:off x="10674826" y="3407361"/>
                <a:ext cx="620943" cy="105824"/>
              </a:xfrm>
              <a:custGeom>
                <a:avLst/>
                <a:gdLst>
                  <a:gd name="connsiteX0" fmla="*/ 45631 w 620943"/>
                  <a:gd name="connsiteY0" fmla="*/ 105825 h 105824"/>
                  <a:gd name="connsiteX1" fmla="*/ 575783 w 620943"/>
                  <a:gd name="connsiteY1" fmla="*/ 105825 h 105824"/>
                  <a:gd name="connsiteX2" fmla="*/ 620944 w 620943"/>
                  <a:gd name="connsiteY2" fmla="*/ 0 h 105824"/>
                  <a:gd name="connsiteX3" fmla="*/ 0 w 620943"/>
                  <a:gd name="connsiteY3" fmla="*/ 0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0943" h="105824">
                    <a:moveTo>
                      <a:pt x="45631" y="105825"/>
                    </a:moveTo>
                    <a:lnTo>
                      <a:pt x="575783" y="105825"/>
                    </a:lnTo>
                    <a:lnTo>
                      <a:pt x="62094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6621247-268A-45CC-36E8-2BB0708E1945}"/>
                  </a:ext>
                </a:extLst>
              </p:cNvPr>
              <p:cNvSpPr/>
              <p:nvPr/>
            </p:nvSpPr>
            <p:spPr>
              <a:xfrm>
                <a:off x="10193597" y="3003203"/>
                <a:ext cx="712671" cy="105824"/>
              </a:xfrm>
              <a:custGeom>
                <a:avLst/>
                <a:gdLst>
                  <a:gd name="connsiteX0" fmla="*/ 0 w 712671"/>
                  <a:gd name="connsiteY0" fmla="*/ 105825 h 105824"/>
                  <a:gd name="connsiteX1" fmla="*/ 712671 w 712671"/>
                  <a:gd name="connsiteY1" fmla="*/ 105825 h 105824"/>
                  <a:gd name="connsiteX2" fmla="*/ 667045 w 712671"/>
                  <a:gd name="connsiteY2" fmla="*/ 0 h 105824"/>
                  <a:gd name="connsiteX3" fmla="*/ 0 w 712671"/>
                  <a:gd name="connsiteY3" fmla="*/ 0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2671" h="105824">
                    <a:moveTo>
                      <a:pt x="0" y="105825"/>
                    </a:moveTo>
                    <a:lnTo>
                      <a:pt x="712671" y="105825"/>
                    </a:lnTo>
                    <a:lnTo>
                      <a:pt x="66704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5AF4CEA-007A-BBCE-E449-176EACE78770}"/>
                  </a:ext>
                </a:extLst>
              </p:cNvPr>
              <p:cNvSpPr/>
              <p:nvPr/>
            </p:nvSpPr>
            <p:spPr>
              <a:xfrm>
                <a:off x="11152295" y="2801309"/>
                <a:ext cx="888608" cy="105824"/>
              </a:xfrm>
              <a:custGeom>
                <a:avLst/>
                <a:gdLst>
                  <a:gd name="connsiteX0" fmla="*/ 0 w 888608"/>
                  <a:gd name="connsiteY0" fmla="*/ 105825 h 105824"/>
                  <a:gd name="connsiteX1" fmla="*/ 888608 w 888608"/>
                  <a:gd name="connsiteY1" fmla="*/ 105825 h 105824"/>
                  <a:gd name="connsiteX2" fmla="*/ 888608 w 888608"/>
                  <a:gd name="connsiteY2" fmla="*/ 0 h 105824"/>
                  <a:gd name="connsiteX3" fmla="*/ 45161 w 888608"/>
                  <a:gd name="connsiteY3" fmla="*/ 0 h 10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8608" h="105824">
                    <a:moveTo>
                      <a:pt x="0" y="105825"/>
                    </a:moveTo>
                    <a:lnTo>
                      <a:pt x="888608" y="105825"/>
                    </a:lnTo>
                    <a:lnTo>
                      <a:pt x="888608" y="0"/>
                    </a:lnTo>
                    <a:lnTo>
                      <a:pt x="45161" y="0"/>
                    </a:lnTo>
                    <a:close/>
                  </a:path>
                </a:pathLst>
              </a:custGeom>
              <a:solidFill>
                <a:srgbClr val="1F70C1"/>
              </a:solidFill>
              <a:ln w="1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G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B32373C-30FA-3A35-B61A-901D8178912C}"/>
              </a:ext>
            </a:extLst>
          </p:cNvPr>
          <p:cNvSpPr txBox="1"/>
          <p:nvPr/>
        </p:nvSpPr>
        <p:spPr>
          <a:xfrm>
            <a:off x="219208" y="994958"/>
            <a:ext cx="1039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Relational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/>
                </a:solidFill>
              </a:rPr>
              <a:t>Database Example:</a:t>
            </a:r>
            <a:r>
              <a:rPr lang="en-US" sz="2400" dirty="0">
                <a:solidFill>
                  <a:schemeClr val="bg1"/>
                </a:solidFill>
              </a:rPr>
              <a:t> Amazon uses Oracle for structured transactions.</a:t>
            </a:r>
            <a:endParaRPr lang="en-NG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9BF98-9149-0EE9-70C1-35BFCEF9B084}"/>
              </a:ext>
            </a:extLst>
          </p:cNvPr>
          <p:cNvSpPr txBox="1"/>
          <p:nvPr/>
        </p:nvSpPr>
        <p:spPr>
          <a:xfrm>
            <a:off x="200264" y="1639895"/>
            <a:ext cx="11719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Non-Relational Database Example:</a:t>
            </a:r>
            <a:r>
              <a:rPr lang="en-US" sz="2400" dirty="0">
                <a:solidFill>
                  <a:schemeClr val="bg1"/>
                </a:solidFill>
              </a:rPr>
              <a:t> Facebook uses Apache Cassandra for real-time analytics.</a:t>
            </a:r>
            <a:endParaRPr lang="en-NG" sz="2400" dirty="0">
              <a:solidFill>
                <a:schemeClr val="bg1"/>
              </a:solidFill>
            </a:endParaRP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98EDB51D-285C-EBF5-BF07-0A0B62FA7E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6762" r="16762"/>
          <a:stretch>
            <a:fillRect/>
          </a:stretch>
        </p:blipFill>
        <p:spPr>
          <a:xfrm>
            <a:off x="3082995" y="2585475"/>
            <a:ext cx="1502806" cy="1502805"/>
          </a:xfr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A75FAF95-591B-836F-6A52-37290257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875" y="2754289"/>
            <a:ext cx="1154220" cy="1201389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C72AD946-0EF2-0D34-ACBA-AA3340BE1AEB}"/>
              </a:ext>
            </a:extLst>
          </p:cNvPr>
          <p:cNvSpPr/>
          <p:nvPr/>
        </p:nvSpPr>
        <p:spPr>
          <a:xfrm>
            <a:off x="10135552" y="2742338"/>
            <a:ext cx="45719" cy="1997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91" name="Picture Placeholder 89">
            <a:extLst>
              <a:ext uri="{FF2B5EF4-FFF2-40B4-BE49-F238E27FC236}">
                <a16:creationId xmlns:a16="http://schemas.microsoft.com/office/drawing/2014/main" id="{561F622E-B760-0600-8A19-041F5FCAA122}"/>
              </a:ext>
            </a:extLst>
          </p:cNvPr>
          <p:cNvSpPr/>
          <p:nvPr/>
        </p:nvSpPr>
        <p:spPr>
          <a:xfrm>
            <a:off x="9387442" y="2754289"/>
            <a:ext cx="1529666" cy="1191226"/>
          </a:xfrm>
          <a:custGeom>
            <a:avLst/>
            <a:gdLst>
              <a:gd name="connsiteX0" fmla="*/ 1193544 w 6937212"/>
              <a:gd name="connsiteY0" fmla="*/ 1445681 h 1527342"/>
              <a:gd name="connsiteX1" fmla="*/ 1801996 w 6937212"/>
              <a:gd name="connsiteY1" fmla="*/ 1363385 h 1527342"/>
              <a:gd name="connsiteX2" fmla="*/ 1807714 w 6937212"/>
              <a:gd name="connsiteY2" fmla="*/ 1362458 h 1527342"/>
              <a:gd name="connsiteX3" fmla="*/ 1494741 w 6937212"/>
              <a:gd name="connsiteY3" fmla="*/ 1077961 h 1527342"/>
              <a:gd name="connsiteX4" fmla="*/ 1181769 w 6937212"/>
              <a:gd name="connsiteY4" fmla="*/ 792115 h 1527342"/>
              <a:gd name="connsiteX5" fmla="*/ 1506756 w 6937212"/>
              <a:gd name="connsiteY5" fmla="*/ 108180 h 1527342"/>
              <a:gd name="connsiteX6" fmla="*/ 2039874 w 6937212"/>
              <a:gd name="connsiteY6" fmla="*/ 811580 h 1527342"/>
              <a:gd name="connsiteX7" fmla="*/ 2576036 w 6937212"/>
              <a:gd name="connsiteY7" fmla="*/ 1521802 h 1527342"/>
              <a:gd name="connsiteX8" fmla="*/ 2580114 w 6937212"/>
              <a:gd name="connsiteY8" fmla="*/ 1527247 h 1527342"/>
              <a:gd name="connsiteX9" fmla="*/ 1585461 w 6937212"/>
              <a:gd name="connsiteY9" fmla="*/ 1527149 h 1527342"/>
              <a:gd name="connsiteX10" fmla="*/ 590809 w 6937212"/>
              <a:gd name="connsiteY10" fmla="*/ 1527052 h 1527342"/>
              <a:gd name="connsiteX11" fmla="*/ 1193544 w 6937212"/>
              <a:gd name="connsiteY11" fmla="*/ 1445682 h 1527342"/>
              <a:gd name="connsiteX12" fmla="*/ 5007920 w 6937212"/>
              <a:gd name="connsiteY12" fmla="*/ 1376877 h 1527342"/>
              <a:gd name="connsiteX13" fmla="*/ 4745121 w 6937212"/>
              <a:gd name="connsiteY13" fmla="*/ 1180248 h 1527342"/>
              <a:gd name="connsiteX14" fmla="*/ 4738255 w 6937212"/>
              <a:gd name="connsiteY14" fmla="*/ 933612 h 1527342"/>
              <a:gd name="connsiteX15" fmla="*/ 4737640 w 6937212"/>
              <a:gd name="connsiteY15" fmla="*/ 727485 h 1527342"/>
              <a:gd name="connsiteX16" fmla="*/ 4804648 w 6937212"/>
              <a:gd name="connsiteY16" fmla="*/ 727485 h 1527342"/>
              <a:gd name="connsiteX17" fmla="*/ 4871656 w 6937212"/>
              <a:gd name="connsiteY17" fmla="*/ 727485 h 1527342"/>
              <a:gd name="connsiteX18" fmla="*/ 4872184 w 6937212"/>
              <a:gd name="connsiteY18" fmla="*/ 926863 h 1527342"/>
              <a:gd name="connsiteX19" fmla="*/ 4875206 w 6937212"/>
              <a:gd name="connsiteY19" fmla="*/ 1140267 h 1527342"/>
              <a:gd name="connsiteX20" fmla="*/ 4933415 w 6937212"/>
              <a:gd name="connsiteY20" fmla="*/ 1250832 h 1527342"/>
              <a:gd name="connsiteX21" fmla="*/ 5027239 w 6937212"/>
              <a:gd name="connsiteY21" fmla="*/ 1288412 h 1527342"/>
              <a:gd name="connsiteX22" fmla="*/ 5117233 w 6937212"/>
              <a:gd name="connsiteY22" fmla="*/ 1288424 h 1527342"/>
              <a:gd name="connsiteX23" fmla="*/ 5219225 w 6937212"/>
              <a:gd name="connsiteY23" fmla="*/ 1246104 h 1527342"/>
              <a:gd name="connsiteX24" fmla="*/ 5287958 w 6937212"/>
              <a:gd name="connsiteY24" fmla="*/ 1145403 h 1527342"/>
              <a:gd name="connsiteX25" fmla="*/ 5291910 w 6937212"/>
              <a:gd name="connsiteY25" fmla="*/ 1131868 h 1527342"/>
              <a:gd name="connsiteX26" fmla="*/ 5292351 w 6937212"/>
              <a:gd name="connsiteY26" fmla="*/ 930803 h 1527342"/>
              <a:gd name="connsiteX27" fmla="*/ 5292791 w 6937212"/>
              <a:gd name="connsiteY27" fmla="*/ 729737 h 1527342"/>
              <a:gd name="connsiteX28" fmla="*/ 5361202 w 6937212"/>
              <a:gd name="connsiteY28" fmla="*/ 729737 h 1527342"/>
              <a:gd name="connsiteX29" fmla="*/ 5429613 w 6937212"/>
              <a:gd name="connsiteY29" fmla="*/ 729737 h 1527342"/>
              <a:gd name="connsiteX30" fmla="*/ 5429613 w 6937212"/>
              <a:gd name="connsiteY30" fmla="*/ 1045818 h 1527342"/>
              <a:gd name="connsiteX31" fmla="*/ 5429613 w 6937212"/>
              <a:gd name="connsiteY31" fmla="*/ 1361898 h 1527342"/>
              <a:gd name="connsiteX32" fmla="*/ 5361907 w 6937212"/>
              <a:gd name="connsiteY32" fmla="*/ 1361898 h 1527342"/>
              <a:gd name="connsiteX33" fmla="*/ 5294200 w 6937212"/>
              <a:gd name="connsiteY33" fmla="*/ 1361898 h 1527342"/>
              <a:gd name="connsiteX34" fmla="*/ 5294200 w 6937212"/>
              <a:gd name="connsiteY34" fmla="*/ 1311749 h 1527342"/>
              <a:gd name="connsiteX35" fmla="*/ 5292676 w 6937212"/>
              <a:gd name="connsiteY35" fmla="*/ 1261988 h 1527342"/>
              <a:gd name="connsiteX36" fmla="*/ 5284949 w 6937212"/>
              <a:gd name="connsiteY36" fmla="*/ 1271022 h 1527342"/>
              <a:gd name="connsiteX37" fmla="*/ 5180147 w 6937212"/>
              <a:gd name="connsiteY37" fmla="*/ 1351196 h 1527342"/>
              <a:gd name="connsiteX38" fmla="*/ 5007920 w 6937212"/>
              <a:gd name="connsiteY38" fmla="*/ 1376880 h 1527342"/>
              <a:gd name="connsiteX39" fmla="*/ 6544699 w 6937212"/>
              <a:gd name="connsiteY39" fmla="*/ 1376366 h 1527342"/>
              <a:gd name="connsiteX40" fmla="*/ 6388980 w 6937212"/>
              <a:gd name="connsiteY40" fmla="*/ 1337510 h 1527342"/>
              <a:gd name="connsiteX41" fmla="*/ 6217876 w 6937212"/>
              <a:gd name="connsiteY41" fmla="*/ 1112181 h 1527342"/>
              <a:gd name="connsiteX42" fmla="*/ 6216215 w 6937212"/>
              <a:gd name="connsiteY42" fmla="*/ 997318 h 1527342"/>
              <a:gd name="connsiteX43" fmla="*/ 6312183 w 6937212"/>
              <a:gd name="connsiteY43" fmla="*/ 814098 h 1527342"/>
              <a:gd name="connsiteX44" fmla="*/ 6370144 w 6937212"/>
              <a:gd name="connsiteY44" fmla="*/ 769803 h 1527342"/>
              <a:gd name="connsiteX45" fmla="*/ 6518068 w 6937212"/>
              <a:gd name="connsiteY45" fmla="*/ 715844 h 1527342"/>
              <a:gd name="connsiteX46" fmla="*/ 6638026 w 6937212"/>
              <a:gd name="connsiteY46" fmla="*/ 710497 h 1527342"/>
              <a:gd name="connsiteX47" fmla="*/ 6850669 w 6937212"/>
              <a:gd name="connsiteY47" fmla="*/ 793980 h 1527342"/>
              <a:gd name="connsiteX48" fmla="*/ 6936513 w 6937212"/>
              <a:gd name="connsiteY48" fmla="*/ 992385 h 1527342"/>
              <a:gd name="connsiteX49" fmla="*/ 6936828 w 6937212"/>
              <a:gd name="connsiteY49" fmla="*/ 1043003 h 1527342"/>
              <a:gd name="connsiteX50" fmla="*/ 6936082 w 6937212"/>
              <a:gd name="connsiteY50" fmla="*/ 1069999 h 1527342"/>
              <a:gd name="connsiteX51" fmla="*/ 6642810 w 6937212"/>
              <a:gd name="connsiteY51" fmla="*/ 1070283 h 1527342"/>
              <a:gd name="connsiteX52" fmla="*/ 6349538 w 6937212"/>
              <a:gd name="connsiteY52" fmla="*/ 1070567 h 1527342"/>
              <a:gd name="connsiteX53" fmla="*/ 6349538 w 6937212"/>
              <a:gd name="connsiteY53" fmla="*/ 1080569 h 1527342"/>
              <a:gd name="connsiteX54" fmla="*/ 6375969 w 6937212"/>
              <a:gd name="connsiteY54" fmla="*/ 1175199 h 1527342"/>
              <a:gd name="connsiteX55" fmla="*/ 6435617 w 6937212"/>
              <a:gd name="connsiteY55" fmla="*/ 1241871 h 1527342"/>
              <a:gd name="connsiteX56" fmla="*/ 6584303 w 6937212"/>
              <a:gd name="connsiteY56" fmla="*/ 1289911 h 1527342"/>
              <a:gd name="connsiteX57" fmla="*/ 6681447 w 6937212"/>
              <a:gd name="connsiteY57" fmla="*/ 1287061 h 1527342"/>
              <a:gd name="connsiteX58" fmla="*/ 6864595 w 6937212"/>
              <a:gd name="connsiteY58" fmla="*/ 1229317 h 1527342"/>
              <a:gd name="connsiteX59" fmla="*/ 6877537 w 6937212"/>
              <a:gd name="connsiteY59" fmla="*/ 1222078 h 1527342"/>
              <a:gd name="connsiteX60" fmla="*/ 6879367 w 6937212"/>
              <a:gd name="connsiteY60" fmla="*/ 1268759 h 1527342"/>
              <a:gd name="connsiteX61" fmla="*/ 6879320 w 6937212"/>
              <a:gd name="connsiteY61" fmla="*/ 1316339 h 1527342"/>
              <a:gd name="connsiteX62" fmla="*/ 6865461 w 6937212"/>
              <a:gd name="connsiteY62" fmla="*/ 1322890 h 1527342"/>
              <a:gd name="connsiteX63" fmla="*/ 6668936 w 6937212"/>
              <a:gd name="connsiteY63" fmla="*/ 1374954 h 1527342"/>
              <a:gd name="connsiteX64" fmla="*/ 6544700 w 6937212"/>
              <a:gd name="connsiteY64" fmla="*/ 1376366 h 1527342"/>
              <a:gd name="connsiteX65" fmla="*/ 6799933 w 6937212"/>
              <a:gd name="connsiteY65" fmla="*/ 975069 h 1527342"/>
              <a:gd name="connsiteX66" fmla="*/ 6732012 w 6937212"/>
              <a:gd name="connsiteY66" fmla="*/ 838240 h 1527342"/>
              <a:gd name="connsiteX67" fmla="*/ 6628459 w 6937212"/>
              <a:gd name="connsiteY67" fmla="*/ 799865 h 1527342"/>
              <a:gd name="connsiteX68" fmla="*/ 6548090 w 6937212"/>
              <a:gd name="connsiteY68" fmla="*/ 801604 h 1527342"/>
              <a:gd name="connsiteX69" fmla="*/ 6438404 w 6937212"/>
              <a:gd name="connsiteY69" fmla="*/ 846156 h 1527342"/>
              <a:gd name="connsiteX70" fmla="*/ 6365820 w 6937212"/>
              <a:gd name="connsiteY70" fmla="*/ 934953 h 1527342"/>
              <a:gd name="connsiteX71" fmla="*/ 6351788 w 6937212"/>
              <a:gd name="connsiteY71" fmla="*/ 978606 h 1527342"/>
              <a:gd name="connsiteX72" fmla="*/ 6350829 w 6937212"/>
              <a:gd name="connsiteY72" fmla="*/ 983949 h 1527342"/>
              <a:gd name="connsiteX73" fmla="*/ 6575381 w 6937212"/>
              <a:gd name="connsiteY73" fmla="*/ 983949 h 1527342"/>
              <a:gd name="connsiteX74" fmla="*/ 6799933 w 6937212"/>
              <a:gd name="connsiteY74" fmla="*/ 983949 h 1527342"/>
              <a:gd name="connsiteX75" fmla="*/ 2821752 w 6937212"/>
              <a:gd name="connsiteY75" fmla="*/ 1360490 h 1527342"/>
              <a:gd name="connsiteX76" fmla="*/ 3043059 w 6937212"/>
              <a:gd name="connsiteY76" fmla="*/ 916181 h 1527342"/>
              <a:gd name="connsiteX77" fmla="*/ 3263742 w 6937212"/>
              <a:gd name="connsiteY77" fmla="*/ 473279 h 1527342"/>
              <a:gd name="connsiteX78" fmla="*/ 3334649 w 6937212"/>
              <a:gd name="connsiteY78" fmla="*/ 473276 h 1527342"/>
              <a:gd name="connsiteX79" fmla="*/ 3405555 w 6937212"/>
              <a:gd name="connsiteY79" fmla="*/ 473272 h 1527342"/>
              <a:gd name="connsiteX80" fmla="*/ 3411439 w 6937212"/>
              <a:gd name="connsiteY80" fmla="*/ 484802 h 1527342"/>
              <a:gd name="connsiteX81" fmla="*/ 3853230 w 6937212"/>
              <a:gd name="connsiteY81" fmla="*/ 1361372 h 1527342"/>
              <a:gd name="connsiteX82" fmla="*/ 3777796 w 6937212"/>
              <a:gd name="connsiteY82" fmla="*/ 1361887 h 1527342"/>
              <a:gd name="connsiteX83" fmla="*/ 3702362 w 6937212"/>
              <a:gd name="connsiteY83" fmla="*/ 1361875 h 1527342"/>
              <a:gd name="connsiteX84" fmla="*/ 3641279 w 6937212"/>
              <a:gd name="connsiteY84" fmla="*/ 1237591 h 1527342"/>
              <a:gd name="connsiteX85" fmla="*/ 3580196 w 6937212"/>
              <a:gd name="connsiteY85" fmla="*/ 1113307 h 1527342"/>
              <a:gd name="connsiteX86" fmla="*/ 3334248 w 6937212"/>
              <a:gd name="connsiteY86" fmla="*/ 1113305 h 1527342"/>
              <a:gd name="connsiteX87" fmla="*/ 3088299 w 6937212"/>
              <a:gd name="connsiteY87" fmla="*/ 1113303 h 1527342"/>
              <a:gd name="connsiteX88" fmla="*/ 3086162 w 6937212"/>
              <a:gd name="connsiteY88" fmla="*/ 1117521 h 1527342"/>
              <a:gd name="connsiteX89" fmla="*/ 3028167 w 6937212"/>
              <a:gd name="connsiteY89" fmla="*/ 1241796 h 1527342"/>
              <a:gd name="connsiteX90" fmla="*/ 2972310 w 6937212"/>
              <a:gd name="connsiteY90" fmla="*/ 1361853 h 1527342"/>
              <a:gd name="connsiteX91" fmla="*/ 2896719 w 6937212"/>
              <a:gd name="connsiteY91" fmla="*/ 1361873 h 1527342"/>
              <a:gd name="connsiteX92" fmla="*/ 2821752 w 6937212"/>
              <a:gd name="connsiteY92" fmla="*/ 1360487 h 1527342"/>
              <a:gd name="connsiteX93" fmla="*/ 3535304 w 6937212"/>
              <a:gd name="connsiteY93" fmla="*/ 1018461 h 1527342"/>
              <a:gd name="connsiteX94" fmla="*/ 3443956 w 6937212"/>
              <a:gd name="connsiteY94" fmla="*/ 829206 h 1527342"/>
              <a:gd name="connsiteX95" fmla="*/ 3337279 w 6937212"/>
              <a:gd name="connsiteY95" fmla="*/ 591942 h 1527342"/>
              <a:gd name="connsiteX96" fmla="*/ 3329968 w 6937212"/>
              <a:gd name="connsiteY96" fmla="*/ 590255 h 1527342"/>
              <a:gd name="connsiteX97" fmla="*/ 3317145 w 6937212"/>
              <a:gd name="connsiteY97" fmla="*/ 632999 h 1527342"/>
              <a:gd name="connsiteX98" fmla="*/ 3223085 w 6937212"/>
              <a:gd name="connsiteY98" fmla="*/ 830290 h 1527342"/>
              <a:gd name="connsiteX99" fmla="*/ 3133481 w 6937212"/>
              <a:gd name="connsiteY99" fmla="*/ 1017857 h 1527342"/>
              <a:gd name="connsiteX100" fmla="*/ 3334393 w 6937212"/>
              <a:gd name="connsiteY100" fmla="*/ 1018819 h 1527342"/>
              <a:gd name="connsiteX101" fmla="*/ 3535304 w 6937212"/>
              <a:gd name="connsiteY101" fmla="*/ 1018461 h 1527342"/>
              <a:gd name="connsiteX102" fmla="*/ 3898858 w 6937212"/>
              <a:gd name="connsiteY102" fmla="*/ 1345709 h 1527342"/>
              <a:gd name="connsiteX103" fmla="*/ 3898858 w 6937212"/>
              <a:gd name="connsiteY103" fmla="*/ 1329522 h 1527342"/>
              <a:gd name="connsiteX104" fmla="*/ 4143898 w 6937212"/>
              <a:gd name="connsiteY104" fmla="*/ 1072091 h 1527342"/>
              <a:gd name="connsiteX105" fmla="*/ 4388938 w 6937212"/>
              <a:gd name="connsiteY105" fmla="*/ 814660 h 1527342"/>
              <a:gd name="connsiteX106" fmla="*/ 4167080 w 6937212"/>
              <a:gd name="connsiteY106" fmla="*/ 814098 h 1527342"/>
              <a:gd name="connsiteX107" fmla="*/ 3945222 w 6937212"/>
              <a:gd name="connsiteY107" fmla="*/ 813536 h 1527342"/>
              <a:gd name="connsiteX108" fmla="*/ 3944837 w 6937212"/>
              <a:gd name="connsiteY108" fmla="*/ 770510 h 1527342"/>
              <a:gd name="connsiteX109" fmla="*/ 3944452 w 6937212"/>
              <a:gd name="connsiteY109" fmla="*/ 727485 h 1527342"/>
              <a:gd name="connsiteX110" fmla="*/ 4265339 w 6937212"/>
              <a:gd name="connsiteY110" fmla="*/ 727485 h 1527342"/>
              <a:gd name="connsiteX111" fmla="*/ 4586226 w 6937212"/>
              <a:gd name="connsiteY111" fmla="*/ 727485 h 1527342"/>
              <a:gd name="connsiteX112" fmla="*/ 4586226 w 6937212"/>
              <a:gd name="connsiteY112" fmla="*/ 742017 h 1527342"/>
              <a:gd name="connsiteX113" fmla="*/ 4586226 w 6937212"/>
              <a:gd name="connsiteY113" fmla="*/ 756549 h 1527342"/>
              <a:gd name="connsiteX114" fmla="*/ 4341158 w 6937212"/>
              <a:gd name="connsiteY114" fmla="*/ 1015384 h 1527342"/>
              <a:gd name="connsiteX115" fmla="*/ 4096090 w 6937212"/>
              <a:gd name="connsiteY115" fmla="*/ 1274751 h 1527342"/>
              <a:gd name="connsiteX116" fmla="*/ 4338215 w 6937212"/>
              <a:gd name="connsiteY116" fmla="*/ 1275283 h 1527342"/>
              <a:gd name="connsiteX117" fmla="*/ 4580339 w 6937212"/>
              <a:gd name="connsiteY117" fmla="*/ 1275283 h 1527342"/>
              <a:gd name="connsiteX118" fmla="*/ 4580339 w 6937212"/>
              <a:gd name="connsiteY118" fmla="*/ 1318589 h 1527342"/>
              <a:gd name="connsiteX119" fmla="*/ 4580339 w 6937212"/>
              <a:gd name="connsiteY119" fmla="*/ 1361896 h 1527342"/>
              <a:gd name="connsiteX120" fmla="*/ 4239599 w 6937212"/>
              <a:gd name="connsiteY120" fmla="*/ 1361896 h 1527342"/>
              <a:gd name="connsiteX121" fmla="*/ 3898858 w 6937212"/>
              <a:gd name="connsiteY121" fmla="*/ 1361896 h 1527342"/>
              <a:gd name="connsiteX122" fmla="*/ 5697004 w 6937212"/>
              <a:gd name="connsiteY122" fmla="*/ 1361146 h 1527342"/>
              <a:gd name="connsiteX123" fmla="*/ 5696023 w 6937212"/>
              <a:gd name="connsiteY123" fmla="*/ 1043941 h 1527342"/>
              <a:gd name="connsiteX124" fmla="*/ 5696023 w 6937212"/>
              <a:gd name="connsiteY124" fmla="*/ 727485 h 1527342"/>
              <a:gd name="connsiteX125" fmla="*/ 5762994 w 6937212"/>
              <a:gd name="connsiteY125" fmla="*/ 727485 h 1527342"/>
              <a:gd name="connsiteX126" fmla="*/ 5829964 w 6937212"/>
              <a:gd name="connsiteY126" fmla="*/ 727485 h 1527342"/>
              <a:gd name="connsiteX127" fmla="*/ 5829964 w 6937212"/>
              <a:gd name="connsiteY127" fmla="*/ 792726 h 1527342"/>
              <a:gd name="connsiteX128" fmla="*/ 5831233 w 6937212"/>
              <a:gd name="connsiteY128" fmla="*/ 857967 h 1527342"/>
              <a:gd name="connsiteX129" fmla="*/ 5838476 w 6937212"/>
              <a:gd name="connsiteY129" fmla="*/ 844914 h 1527342"/>
              <a:gd name="connsiteX130" fmla="*/ 5913287 w 6937212"/>
              <a:gd name="connsiteY130" fmla="*/ 756851 h 1527342"/>
              <a:gd name="connsiteX131" fmla="*/ 6019101 w 6937212"/>
              <a:gd name="connsiteY131" fmla="*/ 716647 h 1527342"/>
              <a:gd name="connsiteX132" fmla="*/ 6063257 w 6937212"/>
              <a:gd name="connsiteY132" fmla="*/ 715419 h 1527342"/>
              <a:gd name="connsiteX133" fmla="*/ 6124708 w 6937212"/>
              <a:gd name="connsiteY133" fmla="*/ 721985 h 1527342"/>
              <a:gd name="connsiteX134" fmla="*/ 6130228 w 6937212"/>
              <a:gd name="connsiteY134" fmla="*/ 723363 h 1527342"/>
              <a:gd name="connsiteX135" fmla="*/ 6130228 w 6937212"/>
              <a:gd name="connsiteY135" fmla="*/ 776488 h 1527342"/>
              <a:gd name="connsiteX136" fmla="*/ 6130228 w 6937212"/>
              <a:gd name="connsiteY136" fmla="*/ 829613 h 1527342"/>
              <a:gd name="connsiteX137" fmla="*/ 6114405 w 6937212"/>
              <a:gd name="connsiteY137" fmla="*/ 823560 h 1527342"/>
              <a:gd name="connsiteX138" fmla="*/ 6025724 w 6937212"/>
              <a:gd name="connsiteY138" fmla="*/ 809954 h 1527342"/>
              <a:gd name="connsiteX139" fmla="*/ 5972736 w 6937212"/>
              <a:gd name="connsiteY139" fmla="*/ 817876 h 1527342"/>
              <a:gd name="connsiteX140" fmla="*/ 5888341 w 6937212"/>
              <a:gd name="connsiteY140" fmla="*/ 870548 h 1527342"/>
              <a:gd name="connsiteX141" fmla="*/ 5832325 w 6937212"/>
              <a:gd name="connsiteY141" fmla="*/ 993637 h 1527342"/>
              <a:gd name="connsiteX142" fmla="*/ 5830319 w 6937212"/>
              <a:gd name="connsiteY142" fmla="*/ 1183327 h 1527342"/>
              <a:gd name="connsiteX143" fmla="*/ 5829937 w 6937212"/>
              <a:gd name="connsiteY143" fmla="*/ 1361896 h 1527342"/>
              <a:gd name="connsiteX144" fmla="*/ 5763962 w 6937212"/>
              <a:gd name="connsiteY144" fmla="*/ 1361896 h 1527342"/>
              <a:gd name="connsiteX145" fmla="*/ 5697005 w 6937212"/>
              <a:gd name="connsiteY145" fmla="*/ 1361146 h 1527342"/>
              <a:gd name="connsiteX146" fmla="*/ -151 w 6937212"/>
              <a:gd name="connsiteY146" fmla="*/ 1358923 h 1527342"/>
              <a:gd name="connsiteX147" fmla="*/ 327563 w 6937212"/>
              <a:gd name="connsiteY147" fmla="*/ 924169 h 1527342"/>
              <a:gd name="connsiteX148" fmla="*/ 655277 w 6937212"/>
              <a:gd name="connsiteY148" fmla="*/ 490144 h 1527342"/>
              <a:gd name="connsiteX149" fmla="*/ 1037189 w 6937212"/>
              <a:gd name="connsiteY149" fmla="*/ 245210 h 1527342"/>
              <a:gd name="connsiteX150" fmla="*/ 1420358 w 6937212"/>
              <a:gd name="connsiteY150" fmla="*/ -90 h 1527342"/>
              <a:gd name="connsiteX151" fmla="*/ 1414218 w 6937212"/>
              <a:gd name="connsiteY151" fmla="*/ 11721 h 1527342"/>
              <a:gd name="connsiteX152" fmla="*/ 999515 w 6937212"/>
              <a:gd name="connsiteY152" fmla="*/ 691490 h 1527342"/>
              <a:gd name="connsiteX153" fmla="*/ 592209 w 6937212"/>
              <a:gd name="connsiteY153" fmla="*/ 1359083 h 1527342"/>
              <a:gd name="connsiteX154" fmla="*/ 296029 w 6937212"/>
              <a:gd name="connsiteY154" fmla="*/ 1359367 h 1527342"/>
              <a:gd name="connsiteX155" fmla="*/ -151 w 6937212"/>
              <a:gd name="connsiteY155" fmla="*/ 1358923 h 152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6937212" h="1527342">
                <a:moveTo>
                  <a:pt x="1193544" y="1445681"/>
                </a:moveTo>
                <a:cubicBezTo>
                  <a:pt x="1525048" y="1400928"/>
                  <a:pt x="1798851" y="1363894"/>
                  <a:pt x="1801996" y="1363385"/>
                </a:cubicBezTo>
                <a:lnTo>
                  <a:pt x="1807714" y="1362458"/>
                </a:lnTo>
                <a:lnTo>
                  <a:pt x="1494741" y="1077961"/>
                </a:lnTo>
                <a:cubicBezTo>
                  <a:pt x="1322606" y="921487"/>
                  <a:pt x="1181769" y="792857"/>
                  <a:pt x="1181769" y="792115"/>
                </a:cubicBezTo>
                <a:cubicBezTo>
                  <a:pt x="1181769" y="790711"/>
                  <a:pt x="1504939" y="110600"/>
                  <a:pt x="1506756" y="108180"/>
                </a:cubicBezTo>
                <a:cubicBezTo>
                  <a:pt x="1507363" y="107371"/>
                  <a:pt x="1727291" y="397544"/>
                  <a:pt x="2039874" y="811580"/>
                </a:cubicBezTo>
                <a:cubicBezTo>
                  <a:pt x="2332521" y="1199207"/>
                  <a:pt x="2573794" y="1518807"/>
                  <a:pt x="2576036" y="1521802"/>
                </a:cubicBezTo>
                <a:lnTo>
                  <a:pt x="2580114" y="1527247"/>
                </a:lnTo>
                <a:lnTo>
                  <a:pt x="1585461" y="1527149"/>
                </a:lnTo>
                <a:lnTo>
                  <a:pt x="590809" y="1527052"/>
                </a:lnTo>
                <a:lnTo>
                  <a:pt x="1193544" y="1445682"/>
                </a:lnTo>
                <a:close/>
                <a:moveTo>
                  <a:pt x="5007920" y="1376877"/>
                </a:moveTo>
                <a:cubicBezTo>
                  <a:pt x="4856514" y="1369459"/>
                  <a:pt x="4768456" y="1303572"/>
                  <a:pt x="4745121" y="1180248"/>
                </a:cubicBezTo>
                <a:cubicBezTo>
                  <a:pt x="4738914" y="1147442"/>
                  <a:pt x="4738890" y="1146590"/>
                  <a:pt x="4738255" y="933612"/>
                </a:cubicBezTo>
                <a:lnTo>
                  <a:pt x="4737640" y="727485"/>
                </a:lnTo>
                <a:lnTo>
                  <a:pt x="4804648" y="727485"/>
                </a:lnTo>
                <a:lnTo>
                  <a:pt x="4871656" y="727485"/>
                </a:lnTo>
                <a:lnTo>
                  <a:pt x="4872184" y="926863"/>
                </a:lnTo>
                <a:cubicBezTo>
                  <a:pt x="4872659" y="1106557"/>
                  <a:pt x="4872958" y="1127626"/>
                  <a:pt x="4875206" y="1140267"/>
                </a:cubicBezTo>
                <a:cubicBezTo>
                  <a:pt x="4884329" y="1191569"/>
                  <a:pt x="4902492" y="1226069"/>
                  <a:pt x="4933415" y="1250832"/>
                </a:cubicBezTo>
                <a:cubicBezTo>
                  <a:pt x="4958163" y="1270650"/>
                  <a:pt x="4987135" y="1282254"/>
                  <a:pt x="5027239" y="1288412"/>
                </a:cubicBezTo>
                <a:cubicBezTo>
                  <a:pt x="5046160" y="1291317"/>
                  <a:pt x="5099983" y="1291323"/>
                  <a:pt x="5117233" y="1288424"/>
                </a:cubicBezTo>
                <a:cubicBezTo>
                  <a:pt x="5157891" y="1281586"/>
                  <a:pt x="5190478" y="1268065"/>
                  <a:pt x="5219225" y="1246104"/>
                </a:cubicBezTo>
                <a:cubicBezTo>
                  <a:pt x="5251990" y="1221074"/>
                  <a:pt x="5276229" y="1185561"/>
                  <a:pt x="5287958" y="1145403"/>
                </a:cubicBezTo>
                <a:lnTo>
                  <a:pt x="5291910" y="1131868"/>
                </a:lnTo>
                <a:lnTo>
                  <a:pt x="5292351" y="930803"/>
                </a:lnTo>
                <a:lnTo>
                  <a:pt x="5292791" y="729737"/>
                </a:lnTo>
                <a:lnTo>
                  <a:pt x="5361202" y="729737"/>
                </a:lnTo>
                <a:lnTo>
                  <a:pt x="5429613" y="729737"/>
                </a:lnTo>
                <a:lnTo>
                  <a:pt x="5429613" y="1045818"/>
                </a:lnTo>
                <a:lnTo>
                  <a:pt x="5429613" y="1361898"/>
                </a:lnTo>
                <a:lnTo>
                  <a:pt x="5361907" y="1361898"/>
                </a:lnTo>
                <a:lnTo>
                  <a:pt x="5294200" y="1361898"/>
                </a:lnTo>
                <a:lnTo>
                  <a:pt x="5294200" y="1311749"/>
                </a:lnTo>
                <a:cubicBezTo>
                  <a:pt x="5294200" y="1277674"/>
                  <a:pt x="5293712" y="1261724"/>
                  <a:pt x="5292676" y="1261988"/>
                </a:cubicBezTo>
                <a:cubicBezTo>
                  <a:pt x="5291838" y="1262202"/>
                  <a:pt x="5288361" y="1266267"/>
                  <a:pt x="5284949" y="1271022"/>
                </a:cubicBezTo>
                <a:cubicBezTo>
                  <a:pt x="5261617" y="1303541"/>
                  <a:pt x="5222743" y="1333279"/>
                  <a:pt x="5180147" y="1351196"/>
                </a:cubicBezTo>
                <a:cubicBezTo>
                  <a:pt x="5129088" y="1372671"/>
                  <a:pt x="5077882" y="1380308"/>
                  <a:pt x="5007920" y="1376880"/>
                </a:cubicBezTo>
                <a:close/>
                <a:moveTo>
                  <a:pt x="6544699" y="1376366"/>
                </a:moveTo>
                <a:cubicBezTo>
                  <a:pt x="6491253" y="1373296"/>
                  <a:pt x="6434977" y="1359254"/>
                  <a:pt x="6388980" y="1337510"/>
                </a:cubicBezTo>
                <a:cubicBezTo>
                  <a:pt x="6292034" y="1291681"/>
                  <a:pt x="6234671" y="1216139"/>
                  <a:pt x="6217876" y="1112181"/>
                </a:cubicBezTo>
                <a:cubicBezTo>
                  <a:pt x="6212064" y="1076207"/>
                  <a:pt x="6211365" y="1027886"/>
                  <a:pt x="6216215" y="997318"/>
                </a:cubicBezTo>
                <a:cubicBezTo>
                  <a:pt x="6227052" y="929017"/>
                  <a:pt x="6262172" y="861966"/>
                  <a:pt x="6312183" y="814098"/>
                </a:cubicBezTo>
                <a:cubicBezTo>
                  <a:pt x="6325003" y="801827"/>
                  <a:pt x="6354088" y="779600"/>
                  <a:pt x="6370144" y="769803"/>
                </a:cubicBezTo>
                <a:cubicBezTo>
                  <a:pt x="6413503" y="743347"/>
                  <a:pt x="6464220" y="724846"/>
                  <a:pt x="6518068" y="715844"/>
                </a:cubicBezTo>
                <a:cubicBezTo>
                  <a:pt x="6549442" y="710599"/>
                  <a:pt x="6604693" y="708136"/>
                  <a:pt x="6638026" y="710497"/>
                </a:cubicBezTo>
                <a:cubicBezTo>
                  <a:pt x="6721762" y="716428"/>
                  <a:pt x="6798507" y="746558"/>
                  <a:pt x="6850669" y="793980"/>
                </a:cubicBezTo>
                <a:cubicBezTo>
                  <a:pt x="6903664" y="842160"/>
                  <a:pt x="6932793" y="909484"/>
                  <a:pt x="6936513" y="992385"/>
                </a:cubicBezTo>
                <a:cubicBezTo>
                  <a:pt x="6937096" y="1005377"/>
                  <a:pt x="6937238" y="1028155"/>
                  <a:pt x="6936828" y="1043003"/>
                </a:cubicBezTo>
                <a:lnTo>
                  <a:pt x="6936082" y="1069999"/>
                </a:lnTo>
                <a:lnTo>
                  <a:pt x="6642810" y="1070283"/>
                </a:lnTo>
                <a:lnTo>
                  <a:pt x="6349538" y="1070567"/>
                </a:lnTo>
                <a:lnTo>
                  <a:pt x="6349538" y="1080569"/>
                </a:lnTo>
                <a:cubicBezTo>
                  <a:pt x="6349538" y="1111016"/>
                  <a:pt x="6359224" y="1145694"/>
                  <a:pt x="6375969" y="1175199"/>
                </a:cubicBezTo>
                <a:cubicBezTo>
                  <a:pt x="6390409" y="1200642"/>
                  <a:pt x="6415266" y="1228426"/>
                  <a:pt x="6435617" y="1241871"/>
                </a:cubicBezTo>
                <a:cubicBezTo>
                  <a:pt x="6477346" y="1269439"/>
                  <a:pt x="6528418" y="1285940"/>
                  <a:pt x="6584303" y="1289911"/>
                </a:cubicBezTo>
                <a:cubicBezTo>
                  <a:pt x="6605024" y="1291383"/>
                  <a:pt x="6657833" y="1289834"/>
                  <a:pt x="6681447" y="1287061"/>
                </a:cubicBezTo>
                <a:cubicBezTo>
                  <a:pt x="6748818" y="1279148"/>
                  <a:pt x="6812870" y="1258954"/>
                  <a:pt x="6864595" y="1229317"/>
                </a:cubicBezTo>
                <a:cubicBezTo>
                  <a:pt x="6870681" y="1225830"/>
                  <a:pt x="6876505" y="1222573"/>
                  <a:pt x="6877537" y="1222078"/>
                </a:cubicBezTo>
                <a:cubicBezTo>
                  <a:pt x="6879048" y="1221354"/>
                  <a:pt x="6879405" y="1230464"/>
                  <a:pt x="6879367" y="1268759"/>
                </a:cubicBezTo>
                <a:lnTo>
                  <a:pt x="6879320" y="1316339"/>
                </a:lnTo>
                <a:lnTo>
                  <a:pt x="6865461" y="1322890"/>
                </a:lnTo>
                <a:cubicBezTo>
                  <a:pt x="6806946" y="1350547"/>
                  <a:pt x="6739912" y="1368306"/>
                  <a:pt x="6668936" y="1374954"/>
                </a:cubicBezTo>
                <a:cubicBezTo>
                  <a:pt x="6647755" y="1376937"/>
                  <a:pt x="6570031" y="1377821"/>
                  <a:pt x="6544700" y="1376366"/>
                </a:cubicBezTo>
                <a:close/>
                <a:moveTo>
                  <a:pt x="6799933" y="975069"/>
                </a:moveTo>
                <a:cubicBezTo>
                  <a:pt x="6799933" y="924069"/>
                  <a:pt x="6771809" y="867413"/>
                  <a:pt x="6732012" y="838240"/>
                </a:cubicBezTo>
                <a:cubicBezTo>
                  <a:pt x="6703610" y="817420"/>
                  <a:pt x="6669276" y="804696"/>
                  <a:pt x="6628459" y="799865"/>
                </a:cubicBezTo>
                <a:cubicBezTo>
                  <a:pt x="6609148" y="797579"/>
                  <a:pt x="6568450" y="798460"/>
                  <a:pt x="6548090" y="801604"/>
                </a:cubicBezTo>
                <a:cubicBezTo>
                  <a:pt x="6505052" y="808250"/>
                  <a:pt x="6469453" y="822709"/>
                  <a:pt x="6438404" y="846156"/>
                </a:cubicBezTo>
                <a:cubicBezTo>
                  <a:pt x="6405727" y="870833"/>
                  <a:pt x="6381227" y="900804"/>
                  <a:pt x="6365820" y="934953"/>
                </a:cubicBezTo>
                <a:cubicBezTo>
                  <a:pt x="6360279" y="947232"/>
                  <a:pt x="6353799" y="967392"/>
                  <a:pt x="6351788" y="978606"/>
                </a:cubicBezTo>
                <a:lnTo>
                  <a:pt x="6350829" y="983949"/>
                </a:lnTo>
                <a:lnTo>
                  <a:pt x="6575381" y="983949"/>
                </a:lnTo>
                <a:lnTo>
                  <a:pt x="6799933" y="983949"/>
                </a:lnTo>
                <a:close/>
                <a:moveTo>
                  <a:pt x="2821752" y="1360490"/>
                </a:moveTo>
                <a:cubicBezTo>
                  <a:pt x="2822096" y="1359716"/>
                  <a:pt x="2921684" y="1159777"/>
                  <a:pt x="3043059" y="916181"/>
                </a:cubicBezTo>
                <a:lnTo>
                  <a:pt x="3263742" y="473279"/>
                </a:lnTo>
                <a:lnTo>
                  <a:pt x="3334649" y="473276"/>
                </a:lnTo>
                <a:lnTo>
                  <a:pt x="3405555" y="473272"/>
                </a:lnTo>
                <a:lnTo>
                  <a:pt x="3411439" y="484802"/>
                </a:lnTo>
                <a:cubicBezTo>
                  <a:pt x="3429417" y="520035"/>
                  <a:pt x="3853230" y="1360935"/>
                  <a:pt x="3853230" y="1361372"/>
                </a:cubicBezTo>
                <a:cubicBezTo>
                  <a:pt x="3853230" y="1361660"/>
                  <a:pt x="3819285" y="1361892"/>
                  <a:pt x="3777796" y="1361887"/>
                </a:cubicBezTo>
                <a:lnTo>
                  <a:pt x="3702362" y="1361875"/>
                </a:lnTo>
                <a:lnTo>
                  <a:pt x="3641279" y="1237591"/>
                </a:lnTo>
                <a:lnTo>
                  <a:pt x="3580196" y="1113307"/>
                </a:lnTo>
                <a:lnTo>
                  <a:pt x="3334248" y="1113305"/>
                </a:lnTo>
                <a:lnTo>
                  <a:pt x="3088299" y="1113303"/>
                </a:lnTo>
                <a:lnTo>
                  <a:pt x="3086162" y="1117521"/>
                </a:lnTo>
                <a:cubicBezTo>
                  <a:pt x="3084987" y="1119841"/>
                  <a:pt x="3058889" y="1175765"/>
                  <a:pt x="3028167" y="1241796"/>
                </a:cubicBezTo>
                <a:lnTo>
                  <a:pt x="2972310" y="1361853"/>
                </a:lnTo>
                <a:lnTo>
                  <a:pt x="2896719" y="1361873"/>
                </a:lnTo>
                <a:cubicBezTo>
                  <a:pt x="2836885" y="1361889"/>
                  <a:pt x="2821258" y="1361600"/>
                  <a:pt x="2821752" y="1360487"/>
                </a:cubicBezTo>
                <a:close/>
                <a:moveTo>
                  <a:pt x="3535304" y="1018461"/>
                </a:moveTo>
                <a:cubicBezTo>
                  <a:pt x="3535304" y="1018264"/>
                  <a:pt x="3494198" y="933099"/>
                  <a:pt x="3443956" y="829206"/>
                </a:cubicBezTo>
                <a:cubicBezTo>
                  <a:pt x="3349964" y="634841"/>
                  <a:pt x="3344706" y="623146"/>
                  <a:pt x="3337279" y="591942"/>
                </a:cubicBezTo>
                <a:cubicBezTo>
                  <a:pt x="3333797" y="577310"/>
                  <a:pt x="3332035" y="576903"/>
                  <a:pt x="3329968" y="590255"/>
                </a:cubicBezTo>
                <a:cubicBezTo>
                  <a:pt x="3328491" y="599798"/>
                  <a:pt x="3322084" y="621153"/>
                  <a:pt x="3317145" y="632999"/>
                </a:cubicBezTo>
                <a:cubicBezTo>
                  <a:pt x="3314695" y="638876"/>
                  <a:pt x="3272368" y="727657"/>
                  <a:pt x="3223085" y="830290"/>
                </a:cubicBezTo>
                <a:cubicBezTo>
                  <a:pt x="3173803" y="932922"/>
                  <a:pt x="3133481" y="1017328"/>
                  <a:pt x="3133481" y="1017857"/>
                </a:cubicBezTo>
                <a:cubicBezTo>
                  <a:pt x="3133481" y="1018386"/>
                  <a:pt x="3223891" y="1018819"/>
                  <a:pt x="3334393" y="1018819"/>
                </a:cubicBezTo>
                <a:cubicBezTo>
                  <a:pt x="3444894" y="1018819"/>
                  <a:pt x="3535304" y="1018658"/>
                  <a:pt x="3535304" y="1018461"/>
                </a:cubicBezTo>
                <a:close/>
                <a:moveTo>
                  <a:pt x="3898858" y="1345709"/>
                </a:moveTo>
                <a:lnTo>
                  <a:pt x="3898858" y="1329522"/>
                </a:lnTo>
                <a:lnTo>
                  <a:pt x="4143898" y="1072091"/>
                </a:lnTo>
                <a:lnTo>
                  <a:pt x="4388938" y="814660"/>
                </a:lnTo>
                <a:lnTo>
                  <a:pt x="4167080" y="814098"/>
                </a:lnTo>
                <a:lnTo>
                  <a:pt x="3945222" y="813536"/>
                </a:lnTo>
                <a:lnTo>
                  <a:pt x="3944837" y="770510"/>
                </a:lnTo>
                <a:lnTo>
                  <a:pt x="3944452" y="727485"/>
                </a:lnTo>
                <a:lnTo>
                  <a:pt x="4265339" y="727485"/>
                </a:lnTo>
                <a:lnTo>
                  <a:pt x="4586226" y="727485"/>
                </a:lnTo>
                <a:lnTo>
                  <a:pt x="4586226" y="742017"/>
                </a:lnTo>
                <a:lnTo>
                  <a:pt x="4586226" y="756549"/>
                </a:lnTo>
                <a:lnTo>
                  <a:pt x="4341158" y="1015384"/>
                </a:lnTo>
                <a:cubicBezTo>
                  <a:pt x="4206371" y="1157743"/>
                  <a:pt x="4096090" y="1274458"/>
                  <a:pt x="4096090" y="1274751"/>
                </a:cubicBezTo>
                <a:cubicBezTo>
                  <a:pt x="4096090" y="1275043"/>
                  <a:pt x="4205046" y="1275283"/>
                  <a:pt x="4338215" y="1275283"/>
                </a:cubicBezTo>
                <a:lnTo>
                  <a:pt x="4580339" y="1275283"/>
                </a:lnTo>
                <a:lnTo>
                  <a:pt x="4580339" y="1318589"/>
                </a:lnTo>
                <a:lnTo>
                  <a:pt x="4580339" y="1361896"/>
                </a:lnTo>
                <a:lnTo>
                  <a:pt x="4239599" y="1361896"/>
                </a:lnTo>
                <a:lnTo>
                  <a:pt x="3898858" y="1361896"/>
                </a:lnTo>
                <a:close/>
                <a:moveTo>
                  <a:pt x="5697004" y="1361146"/>
                </a:moveTo>
                <a:cubicBezTo>
                  <a:pt x="5696465" y="1360733"/>
                  <a:pt x="5696023" y="1217991"/>
                  <a:pt x="5696023" y="1043941"/>
                </a:cubicBezTo>
                <a:lnTo>
                  <a:pt x="5696023" y="727485"/>
                </a:lnTo>
                <a:lnTo>
                  <a:pt x="5762994" y="727485"/>
                </a:lnTo>
                <a:lnTo>
                  <a:pt x="5829964" y="727485"/>
                </a:lnTo>
                <a:lnTo>
                  <a:pt x="5829964" y="792726"/>
                </a:lnTo>
                <a:cubicBezTo>
                  <a:pt x="5829964" y="828609"/>
                  <a:pt x="5830535" y="857967"/>
                  <a:pt x="5831233" y="857967"/>
                </a:cubicBezTo>
                <a:cubicBezTo>
                  <a:pt x="5831931" y="857967"/>
                  <a:pt x="5835191" y="852093"/>
                  <a:pt x="5838476" y="844914"/>
                </a:cubicBezTo>
                <a:cubicBezTo>
                  <a:pt x="5853534" y="812018"/>
                  <a:pt x="5879646" y="781281"/>
                  <a:pt x="5913287" y="756851"/>
                </a:cubicBezTo>
                <a:cubicBezTo>
                  <a:pt x="5943593" y="734844"/>
                  <a:pt x="5978230" y="721683"/>
                  <a:pt x="6019101" y="716647"/>
                </a:cubicBezTo>
                <a:cubicBezTo>
                  <a:pt x="6030582" y="715232"/>
                  <a:pt x="6040296" y="714962"/>
                  <a:pt x="6063257" y="715419"/>
                </a:cubicBezTo>
                <a:cubicBezTo>
                  <a:pt x="6092094" y="715993"/>
                  <a:pt x="6107170" y="717604"/>
                  <a:pt x="6124708" y="721985"/>
                </a:cubicBezTo>
                <a:lnTo>
                  <a:pt x="6130228" y="723363"/>
                </a:lnTo>
                <a:lnTo>
                  <a:pt x="6130228" y="776488"/>
                </a:lnTo>
                <a:lnTo>
                  <a:pt x="6130228" y="829613"/>
                </a:lnTo>
                <a:lnTo>
                  <a:pt x="6114405" y="823560"/>
                </a:lnTo>
                <a:cubicBezTo>
                  <a:pt x="6086455" y="812867"/>
                  <a:pt x="6058877" y="808636"/>
                  <a:pt x="6025724" y="809954"/>
                </a:cubicBezTo>
                <a:cubicBezTo>
                  <a:pt x="6004148" y="810811"/>
                  <a:pt x="5989986" y="812928"/>
                  <a:pt x="5972736" y="817876"/>
                </a:cubicBezTo>
                <a:cubicBezTo>
                  <a:pt x="5937245" y="828055"/>
                  <a:pt x="5908457" y="846022"/>
                  <a:pt x="5888341" y="870548"/>
                </a:cubicBezTo>
                <a:cubicBezTo>
                  <a:pt x="5859220" y="906053"/>
                  <a:pt x="5838450" y="951691"/>
                  <a:pt x="5832325" y="993637"/>
                </a:cubicBezTo>
                <a:cubicBezTo>
                  <a:pt x="5831225" y="1001164"/>
                  <a:pt x="5830577" y="1062470"/>
                  <a:pt x="5830319" y="1183327"/>
                </a:cubicBezTo>
                <a:lnTo>
                  <a:pt x="5829937" y="1361896"/>
                </a:lnTo>
                <a:lnTo>
                  <a:pt x="5763962" y="1361896"/>
                </a:lnTo>
                <a:cubicBezTo>
                  <a:pt x="5727675" y="1361896"/>
                  <a:pt x="5697544" y="1361558"/>
                  <a:pt x="5697005" y="1361146"/>
                </a:cubicBezTo>
                <a:close/>
                <a:moveTo>
                  <a:pt x="-151" y="1358923"/>
                </a:moveTo>
                <a:cubicBezTo>
                  <a:pt x="-151" y="1358523"/>
                  <a:pt x="147321" y="1162884"/>
                  <a:pt x="327563" y="924169"/>
                </a:cubicBezTo>
                <a:lnTo>
                  <a:pt x="655277" y="490144"/>
                </a:lnTo>
                <a:lnTo>
                  <a:pt x="1037189" y="245210"/>
                </a:lnTo>
                <a:cubicBezTo>
                  <a:pt x="1247241" y="110496"/>
                  <a:pt x="1419667" y="111"/>
                  <a:pt x="1420358" y="-90"/>
                </a:cubicBezTo>
                <a:cubicBezTo>
                  <a:pt x="1421050" y="-292"/>
                  <a:pt x="1418286" y="5023"/>
                  <a:pt x="1414218" y="11721"/>
                </a:cubicBezTo>
                <a:cubicBezTo>
                  <a:pt x="1410149" y="18418"/>
                  <a:pt x="1223533" y="324314"/>
                  <a:pt x="999515" y="691490"/>
                </a:cubicBezTo>
                <a:lnTo>
                  <a:pt x="592209" y="1359083"/>
                </a:lnTo>
                <a:lnTo>
                  <a:pt x="296029" y="1359367"/>
                </a:lnTo>
                <a:cubicBezTo>
                  <a:pt x="133130" y="1359523"/>
                  <a:pt x="-151" y="1359323"/>
                  <a:pt x="-151" y="1358923"/>
                </a:cubicBezTo>
                <a:close/>
              </a:path>
            </a:pathLst>
          </a:custGeom>
          <a:solidFill>
            <a:srgbClr val="0089D6"/>
          </a:solidFill>
          <a:ln w="426" cap="flat">
            <a:noFill/>
            <a:prstDash val="solid"/>
            <a:miter/>
          </a:ln>
        </p:spPr>
        <p:txBody>
          <a:bodyPr rtlCol="0" anchor="ctr"/>
          <a:lstStyle/>
          <a:p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069803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61" y="434301"/>
            <a:ext cx="8969499" cy="693671"/>
          </a:xfrm>
        </p:spPr>
        <p:txBody>
          <a:bodyPr anchor="t"/>
          <a:lstStyle/>
          <a:p>
            <a:pPr algn="l"/>
            <a:r>
              <a:rPr lang="en-US" sz="3200" dirty="0"/>
              <a:t>Challenges and Considerations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0092" y="1127972"/>
            <a:ext cx="7096068" cy="4876588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/>
                </a:solidFill>
              </a:rPr>
              <a:t>Data Migration:</a:t>
            </a:r>
            <a:r>
              <a:rPr lang="en-US" sz="2800" dirty="0"/>
              <a:t> Moving data between relational and non-relational databases can be complex.</a:t>
            </a:r>
          </a:p>
          <a:p>
            <a:pPr algn="l">
              <a:lnSpc>
                <a:spcPct val="100000"/>
              </a:lnSpc>
            </a:pPr>
            <a:endParaRPr lang="en-US" sz="2800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/>
                </a:solidFill>
              </a:rPr>
              <a:t>Management Complexity:</a:t>
            </a:r>
            <a:r>
              <a:rPr lang="en-US" sz="2800" dirty="0"/>
              <a:t> Non-relational databases may require more expertise in managing distributed systems.</a:t>
            </a:r>
          </a:p>
          <a:p>
            <a:pPr algn="l">
              <a:lnSpc>
                <a:spcPct val="100000"/>
              </a:lnSpc>
            </a:pPr>
            <a:endParaRPr lang="en-US" sz="2800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/>
                </a:solidFill>
              </a:rPr>
              <a:t>Vendor Lock-In:</a:t>
            </a:r>
            <a:r>
              <a:rPr lang="en-US" sz="2800" dirty="0"/>
              <a:t> Proprietary databases may limit flexibility in switching technologies.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pPr algn="r"/>
            <a:r>
              <a:rPr lang="en-US" dirty="0"/>
              <a:t>Aug 21, 2024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DA3E2-AE36-B883-E468-12A2D8545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80" y="569203"/>
            <a:ext cx="9052560" cy="580029"/>
          </a:xfrm>
        </p:spPr>
        <p:txBody>
          <a:bodyPr/>
          <a:lstStyle/>
          <a:p>
            <a:r>
              <a:rPr lang="en-US" b="1" dirty="0"/>
              <a:t>Conclusion &amp; Additional Resources</a:t>
            </a:r>
            <a:br>
              <a:rPr lang="en-US" b="1" dirty="0"/>
            </a:br>
            <a:endParaRPr lang="en-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62ED7-3A1F-4E42-EA4D-0F4AF54820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3480" y="1478280"/>
            <a:ext cx="9601199" cy="5257800"/>
          </a:xfrm>
        </p:spPr>
        <p:txBody>
          <a:bodyPr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/>
                </a:solidFill>
              </a:rPr>
              <a:t>Summary:</a:t>
            </a:r>
            <a:r>
              <a:rPr lang="en-US" sz="2400" dirty="0"/>
              <a:t> Relational and non-relational databases each have their strengths and are suited to different use cases. Understanding their characteristics, advantages, and use cases is crucial for making informed decisions.</a:t>
            </a:r>
            <a:endParaRPr lang="en-US" sz="2400" b="1" dirty="0">
              <a:solidFill>
                <a:schemeClr val="accent6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/>
                </a:solidFill>
              </a:rPr>
              <a:t>Resources: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"Database System Concepts" by </a:t>
            </a:r>
            <a:r>
              <a:rPr lang="en-US" sz="2400" dirty="0" err="1"/>
              <a:t>Silberschatz</a:t>
            </a:r>
            <a:r>
              <a:rPr lang="en-US" sz="2400" dirty="0"/>
              <a:t>, </a:t>
            </a:r>
            <a:r>
              <a:rPr lang="en-US" sz="2400" dirty="0" err="1"/>
              <a:t>Korth</a:t>
            </a:r>
            <a:r>
              <a:rPr lang="en-US" sz="2400" dirty="0"/>
              <a:t>, and Sudarshan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"NoSQL Distilled" by </a:t>
            </a:r>
            <a:r>
              <a:rPr lang="en-US" sz="2400" dirty="0" err="1"/>
              <a:t>Sadalage</a:t>
            </a:r>
            <a:r>
              <a:rPr lang="en-US" sz="2400" dirty="0"/>
              <a:t> and Fowler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Online courses and tutorials on SQL and NoSQL databases.</a:t>
            </a:r>
            <a:endParaRPr lang="en-NG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68CB4-FE4B-EA1D-FF13-34B70F9BD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0F550-6D3C-F533-CF28-B304EFC28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7432B7-EF94-8EAF-45C7-284EEDC10A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70849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F7F5-ADE8-2DD4-47D0-3A70BE7EA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075" y="205489"/>
            <a:ext cx="3845068" cy="570866"/>
          </a:xfrm>
        </p:spPr>
        <p:txBody>
          <a:bodyPr/>
          <a:lstStyle/>
          <a:p>
            <a:r>
              <a:rPr lang="en-US" b="1" dirty="0"/>
              <a:t>References</a:t>
            </a:r>
            <a:endParaRPr lang="en-NG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D7568-A878-8E33-C938-71C6D1507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7264" y="945113"/>
            <a:ext cx="7576550" cy="525766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 err="1"/>
              <a:t>Silberschatz</a:t>
            </a:r>
            <a:r>
              <a:rPr lang="en-US" sz="2000" b="1" dirty="0"/>
              <a:t>, A., </a:t>
            </a:r>
            <a:r>
              <a:rPr lang="en-US" sz="2000" b="1" dirty="0" err="1"/>
              <a:t>Korth</a:t>
            </a:r>
            <a:r>
              <a:rPr lang="en-US" sz="2000" b="1" dirty="0"/>
              <a:t>, H. F., &amp; Sudarshan, S. (2010).</a:t>
            </a:r>
            <a:r>
              <a:rPr lang="en-US" sz="2000" dirty="0"/>
              <a:t> Database System Concepts (6th ed.). McGraw-Hill.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Ramakrishnan, R., &amp; </a:t>
            </a:r>
            <a:r>
              <a:rPr lang="en-US" sz="2000" b="1" dirty="0" err="1"/>
              <a:t>Gehrke</a:t>
            </a:r>
            <a:r>
              <a:rPr lang="en-US" sz="2000" b="1" dirty="0"/>
              <a:t>, J. (2003).</a:t>
            </a:r>
            <a:r>
              <a:rPr lang="en-US" sz="2000" dirty="0"/>
              <a:t> Database Management Systems (3rd ed.). McGraw-Hill.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Date, C. J. (2011). </a:t>
            </a:r>
            <a:r>
              <a:rPr lang="en-US" sz="2000" dirty="0"/>
              <a:t>SQL &amp; Relational Theory: How to Write Accurate SQL Code (2nd ed.). O'Reilly Media.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 err="1"/>
              <a:t>Sadalage</a:t>
            </a:r>
            <a:r>
              <a:rPr lang="en-US" sz="2000" b="1" dirty="0"/>
              <a:t>, P. J., &amp; Fowler, M. (2012).</a:t>
            </a:r>
            <a:r>
              <a:rPr lang="en-US" sz="2000" dirty="0"/>
              <a:t> NoSQL Distilled: A Brief Guide to the Emerging World of Polyglot Persistence. Addison-</a:t>
            </a:r>
            <a:r>
              <a:rPr lang="en-US" sz="2000" dirty="0" err="1"/>
              <a:t>Wesley.Available</a:t>
            </a:r>
            <a:r>
              <a:rPr lang="en-US" sz="2000" dirty="0"/>
              <a:t> at: Link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 err="1"/>
              <a:t>Kleppmann</a:t>
            </a:r>
            <a:r>
              <a:rPr lang="en-US" sz="2000" b="1" dirty="0"/>
              <a:t>, M. (2017).</a:t>
            </a:r>
            <a:r>
              <a:rPr lang="en-US" sz="2000" dirty="0"/>
              <a:t> Designing Data-Intensive Applications. O'Reilly Media.</a:t>
            </a:r>
            <a:endParaRPr lang="en-NG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00859-DDFA-ED3C-CDAD-9D4DB95DD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F3A49F-1356-9365-F9EF-87AFE431AD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>
              <a:defRPr/>
            </a:pPr>
            <a:r>
              <a:rPr lang="en-US" cap="all" dirty="0"/>
              <a:t>Aug 21, 2024</a:t>
            </a:r>
          </a:p>
        </p:txBody>
      </p:sp>
    </p:spTree>
    <p:extLst>
      <p:ext uri="{BB962C8B-B14F-4D97-AF65-F5344CB8AC3E}">
        <p14:creationId xmlns:p14="http://schemas.microsoft.com/office/powerpoint/2010/main" val="3869411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61" y="934308"/>
            <a:ext cx="4579970" cy="691491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58534" y="5351604"/>
            <a:ext cx="2647667" cy="365125"/>
          </a:xfrm>
        </p:spPr>
        <p:txBody>
          <a:bodyPr/>
          <a:lstStyle/>
          <a:p>
            <a:pPr algn="r"/>
            <a:r>
              <a:rPr lang="en-US" dirty="0"/>
              <a:t>Aug 21, 2024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6F57087-43DE-7884-FC9D-8FF840D789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443" r="21443"/>
          <a:stretch>
            <a:fillRect/>
          </a:stretch>
        </p:blipFill>
        <p:spPr>
          <a:xfrm>
            <a:off x="7548170" y="1433034"/>
            <a:ext cx="3714923" cy="3463540"/>
          </a:xfr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40AE5280-B731-B421-7E50-026E911797BE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234943" y="1451646"/>
            <a:ext cx="5870658" cy="529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600" i="0" u="none" strike="noStrike" cap="none" normalizeH="0" baseline="0" dirty="0">
                <a:ln>
                  <a:noFill/>
                </a:ln>
                <a:effectLst/>
                <a:latin typeface="Agency FB" panose="020B0503020202020204" pitchFamily="34" charset="0"/>
                <a:cs typeface="Helvetica" panose="020B0604020202020204" pitchFamily="34" charset="0"/>
              </a:rPr>
              <a:t>Introduction to Databases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600" i="0" u="none" strike="noStrike" cap="none" normalizeH="0" baseline="0" dirty="0">
                <a:ln>
                  <a:noFill/>
                </a:ln>
                <a:effectLst/>
                <a:latin typeface="Agency FB" panose="020B0503020202020204" pitchFamily="34" charset="0"/>
                <a:cs typeface="Helvetica" panose="020B0604020202020204" pitchFamily="34" charset="0"/>
              </a:rPr>
              <a:t>Relational Databases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600" i="0" u="none" strike="noStrike" cap="none" normalizeH="0" baseline="0" dirty="0">
                <a:ln>
                  <a:noFill/>
                </a:ln>
                <a:effectLst/>
                <a:latin typeface="Agency FB" panose="020B0503020202020204" pitchFamily="34" charset="0"/>
                <a:cs typeface="Helvetica" panose="020B0604020202020204" pitchFamily="34" charset="0"/>
              </a:rPr>
              <a:t>Non-Relational Databases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600" i="0" u="none" strike="noStrike" cap="none" normalizeH="0" baseline="0" dirty="0">
                <a:ln>
                  <a:noFill/>
                </a:ln>
                <a:effectLst/>
                <a:latin typeface="Agency FB" panose="020B0503020202020204" pitchFamily="34" charset="0"/>
                <a:cs typeface="Helvetica" panose="020B0604020202020204" pitchFamily="34" charset="0"/>
              </a:rPr>
              <a:t>Characteristics of Relational Databases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600" i="0" u="none" strike="noStrike" cap="none" normalizeH="0" baseline="0" dirty="0">
                <a:ln>
                  <a:noFill/>
                </a:ln>
                <a:effectLst/>
                <a:latin typeface="Agency FB" panose="020B0503020202020204" pitchFamily="34" charset="0"/>
                <a:cs typeface="Helvetica" panose="020B0604020202020204" pitchFamily="34" charset="0"/>
              </a:rPr>
              <a:t>Characteristics of Non-Relational Databases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600" i="0" u="none" strike="noStrike" cap="none" normalizeH="0" baseline="0" dirty="0">
                <a:ln>
                  <a:noFill/>
                </a:ln>
                <a:effectLst/>
                <a:latin typeface="Agency FB" panose="020B0503020202020204" pitchFamily="34" charset="0"/>
                <a:cs typeface="Helvetica" panose="020B0604020202020204" pitchFamily="34" charset="0"/>
              </a:rPr>
              <a:t>Use Cases for Relational Databases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600" i="0" u="none" strike="noStrike" cap="none" normalizeH="0" baseline="0" dirty="0">
                <a:ln>
                  <a:noFill/>
                </a:ln>
                <a:effectLst/>
                <a:latin typeface="Agency FB" panose="020B0503020202020204" pitchFamily="34" charset="0"/>
                <a:cs typeface="Helvetica" panose="020B0604020202020204" pitchFamily="34" charset="0"/>
              </a:rPr>
              <a:t>Use Cases for Non-Relational Databases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600" i="0" u="none" strike="noStrike" cap="none" normalizeH="0" baseline="0" dirty="0">
                <a:ln>
                  <a:noFill/>
                </a:ln>
                <a:effectLst/>
                <a:latin typeface="Agency FB" panose="020B0503020202020204" pitchFamily="34" charset="0"/>
                <a:cs typeface="Helvetica" panose="020B0604020202020204" pitchFamily="34" charset="0"/>
              </a:rPr>
              <a:t>Advantages of Relational Databases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600" i="0" u="none" strike="noStrike" cap="none" normalizeH="0" baseline="0" dirty="0">
                <a:ln>
                  <a:noFill/>
                </a:ln>
                <a:effectLst/>
                <a:latin typeface="Agency FB" panose="020B0503020202020204" pitchFamily="34" charset="0"/>
                <a:cs typeface="Helvetica" panose="020B0604020202020204" pitchFamily="34" charset="0"/>
              </a:rPr>
              <a:t>Advantages of Non-Relational Databases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600" i="0" u="none" strike="noStrike" cap="none" normalizeH="0" baseline="0" dirty="0">
                <a:ln>
                  <a:noFill/>
                </a:ln>
                <a:effectLst/>
                <a:latin typeface="Agency FB" panose="020B0503020202020204" pitchFamily="34" charset="0"/>
                <a:cs typeface="Helvetica" panose="020B0604020202020204" pitchFamily="34" charset="0"/>
              </a:rPr>
              <a:t>Relational vs. Non-Relational: Key Differences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600" i="0" u="none" strike="noStrike" cap="none" normalizeH="0" baseline="0" dirty="0">
                <a:ln>
                  <a:noFill/>
                </a:ln>
                <a:effectLst/>
                <a:latin typeface="Agency FB" panose="020B0503020202020204" pitchFamily="34" charset="0"/>
                <a:cs typeface="Helvetica" panose="020B0604020202020204" pitchFamily="34" charset="0"/>
              </a:rPr>
              <a:t>Choosing the Right Database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600" i="0" u="none" strike="noStrike" cap="none" normalizeH="0" baseline="0" dirty="0">
                <a:ln>
                  <a:noFill/>
                </a:ln>
                <a:effectLst/>
                <a:latin typeface="Agency FB" panose="020B0503020202020204" pitchFamily="34" charset="0"/>
                <a:cs typeface="Helvetica" panose="020B0604020202020204" pitchFamily="34" charset="0"/>
              </a:rPr>
              <a:t>Conclusion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600" i="0" u="none" strike="noStrike" cap="none" normalizeH="0" baseline="0" dirty="0">
                <a:ln>
                  <a:noFill/>
                </a:ln>
                <a:effectLst/>
                <a:latin typeface="Agency FB" panose="020B0503020202020204" pitchFamily="34" charset="0"/>
                <a:cs typeface="Helvetica" panose="020B0604020202020204" pitchFamily="34" charset="0"/>
              </a:rPr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sz="4000" dirty="0">
                <a:solidFill>
                  <a:schemeClr val="accent6"/>
                </a:solidFill>
              </a:rPr>
              <a:t>INTRODUCTION</a:t>
            </a:r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1063707" y="5729708"/>
            <a:ext cx="1832851" cy="423734"/>
          </a:xfrm>
        </p:spPr>
        <p:txBody>
          <a:bodyPr/>
          <a:lstStyle/>
          <a:p>
            <a:pPr algn="r"/>
            <a:r>
              <a:rPr lang="en-US" dirty="0"/>
              <a:t>Aug 21, 2024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5A9FCE35-CF26-A03A-BE23-0A9769FF2B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74950" y="1476375"/>
            <a:ext cx="8599488" cy="51054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 dirty="0"/>
              <a:t> Databases are the backbone of modern applications, storing and managing data for everything from small websites to large-scale enterprise systems.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 dirty="0"/>
              <a:t> Understanding the differences between relational and non-relational databases is crucial for choosing the right technology for your projects.</a:t>
            </a:r>
            <a:endParaRPr lang="en-NG" sz="3000" dirty="0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E8B9-AF1F-7DF1-7F2C-F5131B487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02" y="142205"/>
            <a:ext cx="12076497" cy="1269500"/>
          </a:xfrm>
        </p:spPr>
        <p:txBody>
          <a:bodyPr/>
          <a:lstStyle/>
          <a:p>
            <a:pPr algn="l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Relational Databases</a:t>
            </a:r>
            <a:endParaRPr lang="en-NG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CA91A-8F16-ACEB-254D-FFA06CEF3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2" y="1524000"/>
            <a:ext cx="5279458" cy="5059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E40BCE-4182-A943-1CB6-24F8EAF1BC3F}"/>
              </a:ext>
            </a:extLst>
          </p:cNvPr>
          <p:cNvSpPr txBox="1"/>
          <p:nvPr/>
        </p:nvSpPr>
        <p:spPr>
          <a:xfrm>
            <a:off x="4846320" y="1000225"/>
            <a:ext cx="7230177" cy="598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5"/>
                </a:solidFill>
              </a:rPr>
              <a:t>Definition:</a:t>
            </a:r>
            <a:r>
              <a:rPr lang="en-US" sz="2800" dirty="0">
                <a:solidFill>
                  <a:schemeClr val="bg1"/>
                </a:solidFill>
              </a:rPr>
              <a:t> Relational databases store data in tables, where each table represents a collection of related data.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5"/>
                </a:solidFill>
              </a:rPr>
              <a:t>Structure:</a:t>
            </a:r>
            <a:r>
              <a:rPr lang="en-US" sz="2800" dirty="0">
                <a:solidFill>
                  <a:schemeClr val="bg1"/>
                </a:solidFill>
              </a:rPr>
              <a:t> Data is organized into rows and columns, with each row representing a record and each column representing an attribute.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5"/>
                </a:solidFill>
              </a:rPr>
              <a:t>Query Language:</a:t>
            </a:r>
            <a:r>
              <a:rPr lang="en-US" sz="2800" dirty="0">
                <a:solidFill>
                  <a:schemeClr val="bg1"/>
                </a:solidFill>
              </a:rPr>
              <a:t> SQL (Structured Query Language) is used to query and manipulate relational databases.</a:t>
            </a:r>
            <a:endParaRPr lang="en-US" sz="2800" b="1" dirty="0">
              <a:solidFill>
                <a:schemeClr val="bg1"/>
              </a:solidFill>
            </a:endParaRPr>
          </a:p>
          <a:p>
            <a:endParaRPr lang="en-US" sz="2500" b="1" dirty="0">
              <a:solidFill>
                <a:schemeClr val="bg1"/>
              </a:solidFill>
            </a:endParaRPr>
          </a:p>
          <a:p>
            <a:r>
              <a:rPr lang="en-US" sz="2500" b="1" dirty="0">
                <a:solidFill>
                  <a:schemeClr val="bg1"/>
                </a:solidFill>
              </a:rPr>
              <a:t>	Example:</a:t>
            </a:r>
            <a:r>
              <a:rPr lang="en-US" sz="2500" dirty="0">
                <a:solidFill>
                  <a:schemeClr val="bg1"/>
                </a:solidFill>
              </a:rPr>
              <a:t> A customer database with tables for 	customers, orders, and products.</a:t>
            </a:r>
          </a:p>
          <a:p>
            <a:endParaRPr lang="en-NG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290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1E3E3-FF67-FEE6-E3DF-6206E395C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532940"/>
            <a:ext cx="7030178" cy="1057798"/>
          </a:xfrm>
        </p:spPr>
        <p:txBody>
          <a:bodyPr/>
          <a:lstStyle/>
          <a:p>
            <a:r>
              <a:rPr lang="en-US" sz="3200" dirty="0"/>
              <a:t>Characteristics of Relational Databases</a:t>
            </a:r>
            <a:endParaRPr lang="en-NG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AC058-90BB-B93E-A69B-797AD998E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613" y="1834578"/>
            <a:ext cx="7030177" cy="4908884"/>
          </a:xfrm>
        </p:spPr>
        <p:txBody>
          <a:bodyPr/>
          <a:lstStyle/>
          <a:p>
            <a:pPr lvl="1"/>
            <a:r>
              <a:rPr lang="en-US" sz="3200" b="1" dirty="0">
                <a:solidFill>
                  <a:schemeClr val="accent5"/>
                </a:solidFill>
              </a:rPr>
              <a:t>ACID Compliance: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1"/>
                </a:solidFill>
              </a:rPr>
              <a:t>Ensures reliable transactions (Atomicity, Consistency, Isolation, Durability).</a:t>
            </a:r>
          </a:p>
          <a:p>
            <a:pPr lvl="1"/>
            <a:r>
              <a:rPr lang="en-US" sz="3200" b="1" dirty="0">
                <a:solidFill>
                  <a:schemeClr val="accent5"/>
                </a:solidFill>
              </a:rPr>
              <a:t>Structured Schema: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1"/>
                </a:solidFill>
              </a:rPr>
              <a:t>Requires predefined schema, making it ideal for structured data.</a:t>
            </a:r>
          </a:p>
          <a:p>
            <a:pPr lvl="1"/>
            <a:r>
              <a:rPr lang="en-US" sz="3200" b="1" dirty="0">
                <a:solidFill>
                  <a:schemeClr val="accent5"/>
                </a:solidFill>
              </a:rPr>
              <a:t>Data Integrity: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1"/>
                </a:solidFill>
              </a:rPr>
              <a:t>Enforces data integrity through constraints like primary keys and foreign keys.</a:t>
            </a:r>
          </a:p>
          <a:p>
            <a:endParaRPr lang="en-NG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D0E73FD-8DB7-A1BA-E2BA-C58DAA7BA0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23" b="923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8056F-8BD2-640F-33E3-2285844AD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7D88E0-E195-CB3E-37AE-DF489FE381A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>
              <a:defRPr/>
            </a:pPr>
            <a:r>
              <a:rPr lang="en-US" cap="all" dirty="0" err="1"/>
              <a:t>aug</a:t>
            </a:r>
            <a:r>
              <a:rPr lang="en-US" cap="all" dirty="0"/>
              <a:t> 21, 2024</a:t>
            </a:r>
          </a:p>
        </p:txBody>
      </p:sp>
    </p:spTree>
    <p:extLst>
      <p:ext uri="{BB962C8B-B14F-4D97-AF65-F5344CB8AC3E}">
        <p14:creationId xmlns:p14="http://schemas.microsoft.com/office/powerpoint/2010/main" val="1891196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70" y="77709"/>
            <a:ext cx="5593365" cy="782414"/>
          </a:xfrm>
        </p:spPr>
        <p:txBody>
          <a:bodyPr/>
          <a:lstStyle/>
          <a:p>
            <a:r>
              <a:rPr lang="en-US" sz="3200" dirty="0"/>
              <a:t>Use Cases for Relational Databases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59392" y="2765896"/>
            <a:ext cx="7787640" cy="4130041"/>
          </a:xfrm>
        </p:spPr>
        <p:txBody>
          <a:bodyPr/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accent5"/>
                </a:solidFill>
              </a:rPr>
              <a:t>Financial Systems:</a:t>
            </a:r>
            <a:r>
              <a:rPr lang="en-US" sz="2600" dirty="0"/>
              <a:t> Require high data integrity and ACID compliance for transactions.</a:t>
            </a:r>
          </a:p>
          <a:p>
            <a:pPr algn="l">
              <a:lnSpc>
                <a:spcPct val="100000"/>
              </a:lnSpc>
            </a:pPr>
            <a:endParaRPr lang="en-US" sz="2600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accent5"/>
                </a:solidFill>
              </a:rPr>
              <a:t>Inventory Management:</a:t>
            </a:r>
            <a:r>
              <a:rPr lang="en-US" sz="2600" dirty="0"/>
              <a:t> Structured data with predefined relationships between entities.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accent5"/>
                </a:solidFill>
              </a:rPr>
              <a:t>Customer Relationship Management (CRM):</a:t>
            </a:r>
            <a:r>
              <a:rPr lang="en-US" sz="2600" dirty="0"/>
              <a:t> Manages structured customer data with complex queries.</a:t>
            </a:r>
          </a:p>
          <a:p>
            <a:pPr algn="l">
              <a:lnSpc>
                <a:spcPct val="100000"/>
              </a:lnSpc>
            </a:pPr>
            <a:endParaRPr lang="en-US" sz="2400" dirty="0"/>
          </a:p>
          <a:p>
            <a:pPr algn="l"/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pPr algn="r"/>
            <a:r>
              <a:rPr lang="en-US" dirty="0"/>
              <a:t>Aug 21,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284EBD-8F77-67D3-A268-EBA717545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0" y="1813560"/>
            <a:ext cx="3732322" cy="4767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44439A-C000-17A5-FA98-7F44F8D96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20" y="77709"/>
            <a:ext cx="7650480" cy="253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4136F-A746-CB26-E8BA-0BA9058FC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684" y="109450"/>
            <a:ext cx="5839578" cy="76987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Advantages of Relational Databases</a:t>
            </a:r>
            <a:endParaRPr lang="en-NG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B84D7-EB9B-12D7-28C4-48C842E6AE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81884" y="1280160"/>
            <a:ext cx="5255378" cy="546839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/>
                </a:solidFill>
              </a:rPr>
              <a:t>Data Integrity:</a:t>
            </a:r>
            <a:r>
              <a:rPr lang="en-US" sz="2800" dirty="0"/>
              <a:t> Enforces consistency and accuracy through constraints and relationships.</a:t>
            </a:r>
          </a:p>
          <a:p>
            <a:pPr>
              <a:lnSpc>
                <a:spcPct val="100000"/>
              </a:lnSpc>
            </a:pPr>
            <a:endParaRPr lang="en-US" sz="2800" b="1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/>
                </a:solidFill>
              </a:rPr>
              <a:t>Complex Queries:</a:t>
            </a:r>
            <a:r>
              <a:rPr lang="en-US" sz="2800" dirty="0"/>
              <a:t> Supports complex SQL queries for data retrieval and manipulation.</a:t>
            </a:r>
          </a:p>
          <a:p>
            <a:pPr>
              <a:lnSpc>
                <a:spcPct val="100000"/>
              </a:lnSpc>
            </a:pPr>
            <a:endParaRPr lang="en-US" sz="2800" b="1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/>
                </a:solidFill>
              </a:rPr>
              <a:t>Transactional Support:</a:t>
            </a:r>
            <a:r>
              <a:rPr lang="en-US" sz="2800" dirty="0"/>
              <a:t> Ensures reliable and consistent transactions.</a:t>
            </a:r>
          </a:p>
          <a:p>
            <a:endParaRPr lang="en-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54FAE-93CD-8069-A4BF-A96FD363B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02CF68-D1A1-ED0C-BE0B-D66675E439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 err="1"/>
              <a:t>aug</a:t>
            </a:r>
            <a:r>
              <a:rPr lang="en-US" cap="all" dirty="0"/>
              <a:t> 21, 2024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9F37C9-C3EB-0C0E-7FA3-7BF51D2F2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0" y="109450"/>
            <a:ext cx="5583047" cy="66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98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121920"/>
            <a:ext cx="10469880" cy="1143000"/>
          </a:xfrm>
        </p:spPr>
        <p:txBody>
          <a:bodyPr/>
          <a:lstStyle/>
          <a:p>
            <a:pPr algn="l"/>
            <a:r>
              <a:rPr lang="en-US" sz="4000" dirty="0"/>
              <a:t>Overview of Non-Relational Databases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CE9EBF-E8F3-DA06-44F9-5A3A54092455}"/>
              </a:ext>
            </a:extLst>
          </p:cNvPr>
          <p:cNvSpPr txBox="1"/>
          <p:nvPr/>
        </p:nvSpPr>
        <p:spPr>
          <a:xfrm>
            <a:off x="6141720" y="693420"/>
            <a:ext cx="6004560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/>
                </a:solidFill>
              </a:rPr>
              <a:t>Definition:</a:t>
            </a:r>
            <a:r>
              <a:rPr lang="en-US" sz="3200" dirty="0">
                <a:solidFill>
                  <a:schemeClr val="accent5"/>
                </a:solidFill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</a:rPr>
              <a:t>Non-relational databases, often referred to as NoSQL databases, store data in various formats (document, key-value, column-family, graph)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Models: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Document-Based:</a:t>
            </a:r>
            <a:r>
              <a:rPr lang="en-US" sz="2400" dirty="0">
                <a:solidFill>
                  <a:schemeClr val="bg1"/>
                </a:solidFill>
              </a:rPr>
              <a:t> Stores data as JSON or BSON documents (e.g., MongoDB).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Key-Value Stores:</a:t>
            </a:r>
            <a:r>
              <a:rPr lang="en-US" sz="2400" dirty="0">
                <a:solidFill>
                  <a:schemeClr val="bg1"/>
                </a:solidFill>
              </a:rPr>
              <a:t> Simple key-value pairs (e.g., Redis).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Column-Family Stores:</a:t>
            </a:r>
            <a:r>
              <a:rPr lang="en-US" sz="2400" dirty="0">
                <a:solidFill>
                  <a:schemeClr val="bg1"/>
                </a:solidFill>
              </a:rPr>
              <a:t> Data is stored in columns rather than rows (e.g., Cassandra).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Graph Databases:</a:t>
            </a:r>
            <a:r>
              <a:rPr lang="en-US" sz="2400" dirty="0">
                <a:solidFill>
                  <a:schemeClr val="bg1"/>
                </a:solidFill>
              </a:rPr>
              <a:t> Stores relationships between data entities (e.g., Neo4j).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G" sz="24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CDD58E-1741-2353-DEC5-2EFEA508C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840"/>
            <a:ext cx="600456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19" y="1217575"/>
            <a:ext cx="10911840" cy="743753"/>
          </a:xfrm>
        </p:spPr>
        <p:txBody>
          <a:bodyPr/>
          <a:lstStyle/>
          <a:p>
            <a:r>
              <a:rPr lang="en-US" dirty="0"/>
              <a:t>Use Cases for Non-Relational Databases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341596F3-38C6-448D-A0C5-24A7126792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0916" y="2488782"/>
            <a:ext cx="3466079" cy="374026"/>
          </a:xfrm>
        </p:spPr>
        <p:txBody>
          <a:bodyPr/>
          <a:lstStyle/>
          <a:p>
            <a:r>
              <a:rPr lang="en-US" sz="2000" dirty="0"/>
              <a:t>Real-Time Analytics: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7B27968-7017-4680-8585-A31AFCFC0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5326" y="3417874"/>
            <a:ext cx="3466079" cy="2329657"/>
          </a:xfrm>
        </p:spPr>
        <p:txBody>
          <a:bodyPr/>
          <a:lstStyle/>
          <a:p>
            <a:r>
              <a:rPr lang="en-US" sz="2000" b="1" dirty="0"/>
              <a:t>Handles large volumes of data with high write throughput (e.g., Apache Cassandra for analytics).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CF89924-6561-4076-8640-DB03DB6B7D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92440" y="2463573"/>
            <a:ext cx="3644821" cy="496744"/>
          </a:xfrm>
        </p:spPr>
        <p:txBody>
          <a:bodyPr/>
          <a:lstStyle/>
          <a:p>
            <a:r>
              <a:rPr lang="en-US" sz="2000" dirty="0"/>
              <a:t>Content Management Systems (CMS):</a:t>
            </a:r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0CCA77E-34EA-4061-ABAB-6C8BBBAD5E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32086" y="3429000"/>
            <a:ext cx="3159888" cy="1881109"/>
          </a:xfrm>
        </p:spPr>
        <p:txBody>
          <a:bodyPr/>
          <a:lstStyle/>
          <a:p>
            <a:r>
              <a:rPr lang="en-US" sz="2000" b="1" dirty="0"/>
              <a:t>Stores and manages unstructured or semi-structured data (e.g., MongoDB for CMS).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99A1ED1C-790E-44E3-B2F4-DE91FE038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30335FD-83D9-40F9-BCF7-E66D50AA1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Aug 21,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B91766-FE11-979D-2CEF-44688EAE656D}"/>
              </a:ext>
            </a:extLst>
          </p:cNvPr>
          <p:cNvSpPr txBox="1"/>
          <p:nvPr/>
        </p:nvSpPr>
        <p:spPr>
          <a:xfrm>
            <a:off x="4516716" y="2462698"/>
            <a:ext cx="28599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+mj-lt"/>
              </a:rPr>
              <a:t>SOCIAL NETWORKS:</a:t>
            </a:r>
            <a:endParaRPr lang="en-NG" sz="2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7DE11-D537-4851-7579-CE7B8F61EDAA}"/>
              </a:ext>
            </a:extLst>
          </p:cNvPr>
          <p:cNvSpPr txBox="1"/>
          <p:nvPr/>
        </p:nvSpPr>
        <p:spPr>
          <a:xfrm>
            <a:off x="4343400" y="3429000"/>
            <a:ext cx="3466079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</a:rPr>
              <a:t>Manages complex relationships between users and content (e.g., Neo4j for graph-based data).</a:t>
            </a:r>
          </a:p>
        </p:txBody>
      </p:sp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1343</TotalTime>
  <Words>1042</Words>
  <Application>Microsoft Office PowerPoint</Application>
  <PresentationFormat>Widescreen</PresentationFormat>
  <Paragraphs>134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Agency FB</vt:lpstr>
      <vt:lpstr>Arial</vt:lpstr>
      <vt:lpstr>Arial Rounded MT Bold</vt:lpstr>
      <vt:lpstr>Calibri</vt:lpstr>
      <vt:lpstr>Century Gothic Bold</vt:lpstr>
      <vt:lpstr>Courier New</vt:lpstr>
      <vt:lpstr>Daytona Pro Light</vt:lpstr>
      <vt:lpstr>Wingdings</vt:lpstr>
      <vt:lpstr>Office Theme</vt:lpstr>
      <vt:lpstr>Differences Between Relational and Non-Relational Databases</vt:lpstr>
      <vt:lpstr>CONTENT</vt:lpstr>
      <vt:lpstr>INTRODUCTION</vt:lpstr>
      <vt:lpstr>Overview of Relational Databases</vt:lpstr>
      <vt:lpstr>Characteristics of Relational Databases</vt:lpstr>
      <vt:lpstr>Use Cases for Relational Databases</vt:lpstr>
      <vt:lpstr>Advantages of Relational Databases</vt:lpstr>
      <vt:lpstr>Overview of Non-Relational Databases</vt:lpstr>
      <vt:lpstr>Use Cases for Non-Relational Databases</vt:lpstr>
      <vt:lpstr>Characteristics of Non-Relational Databases</vt:lpstr>
      <vt:lpstr>Advantages of Non-Relational Databases</vt:lpstr>
      <vt:lpstr>When to Use Relational vs. Non-Relational Databases</vt:lpstr>
      <vt:lpstr>Real-World Examples</vt:lpstr>
      <vt:lpstr>Challenges and Considerations</vt:lpstr>
      <vt:lpstr>Conclusion &amp; Additional Resources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ummhabibi@outlook.com</dc:creator>
  <cp:lastModifiedBy>ummhabibi@outlook.com</cp:lastModifiedBy>
  <cp:revision>2</cp:revision>
  <dcterms:created xsi:type="dcterms:W3CDTF">2024-08-21T12:54:02Z</dcterms:created>
  <dcterms:modified xsi:type="dcterms:W3CDTF">2024-08-22T11:17:32Z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